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shleyblewer.com/" TargetMode="External"/><Relationship Id="rId3" Type="http://schemas.openxmlformats.org/officeDocument/2006/relationships/hyperlink" Target="https://en.wikipedia.org/wiki/FLOSS_Manuals"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born-Digital Video Guidelines (IASA-TC 07)</a:t>
            </a:r>
            <a:r>
              <a:rPr lang="en">
                <a:solidFill>
                  <a:schemeClr val="dk1"/>
                </a:solidFill>
              </a:rPr>
              <a:t>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Approach:</a:t>
            </a:r>
            <a:r>
              <a:rPr lang="en">
                <a:solidFill>
                  <a:schemeClr val="dk1"/>
                </a:solidFill>
              </a:rPr>
              <a:t> Collaborative transparent authoring (the </a:t>
            </a:r>
            <a:r>
              <a:rPr lang="en" u="sng">
                <a:solidFill>
                  <a:schemeClr val="hlink"/>
                </a:solidFill>
                <a:hlinkClick r:id="rId2"/>
              </a:rPr>
              <a:t>Ashley Blewer</a:t>
            </a:r>
            <a:r>
              <a:rPr lang="en">
                <a:solidFill>
                  <a:schemeClr val="dk1"/>
                </a:solidFill>
              </a:rPr>
              <a:t> &amp; </a:t>
            </a:r>
            <a:r>
              <a:rPr lang="en" u="sng">
                <a:solidFill>
                  <a:schemeClr val="hlink"/>
                </a:solidFill>
                <a:hlinkClick r:id="rId3"/>
              </a:rPr>
              <a:t>FLOSS Manuals</a:t>
            </a:r>
            <a:r>
              <a:rPr lang="en">
                <a:solidFill>
                  <a:schemeClr val="dk1"/>
                </a:solidFill>
              </a:rPr>
              <a:t> approaches)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Expectations:</a:t>
            </a:r>
            <a:r>
              <a:rPr lang="en">
                <a:solidFill>
                  <a:schemeClr val="dk1"/>
                </a:solidFill>
              </a:rPr>
              <a:t> We're going to do the best we can, with everyone pitching in to write a paragraph or two (or more if you're really committed) about something you each really know about.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Umbrella guidelines: </a:t>
            </a:r>
            <a:r>
              <a:rPr lang="en">
                <a:solidFill>
                  <a:schemeClr val="dk1"/>
                </a:solidFill>
              </a:rPr>
              <a:t>This is likely to be developed as </a:t>
            </a:r>
            <a:r>
              <a:rPr b="1" lang="en">
                <a:solidFill>
                  <a:schemeClr val="dk1"/>
                </a:solidFill>
              </a:rPr>
              <a:t>IASA-TC 07</a:t>
            </a:r>
            <a:r>
              <a:rPr lang="en">
                <a:solidFill>
                  <a:schemeClr val="dk1"/>
                </a:solidFill>
              </a:rPr>
              <a:t> (complimenting IASA-TC 06 for preserving video recordings - focussing on digitised video recordings)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Platform:</a:t>
            </a:r>
            <a:r>
              <a:rPr lang="en">
                <a:solidFill>
                  <a:schemeClr val="dk1"/>
                </a:solidFill>
              </a:rPr>
              <a:t> currently being investigated by Abhi (a lovely Indian sound engineer who we met at the IASA/JTS conference, who is looking into alternatives to Google docs - as people from China want to contribute and Google docs is off the cards). We want the platform to be free for editing, able to be read by anyone while in development, and only to register via email if you want to contribute (and have someone approve the registration through a generic email account).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Scope: </a:t>
            </a:r>
            <a:r>
              <a:rPr lang="en">
                <a:solidFill>
                  <a:schemeClr val="dk1"/>
                </a:solidFill>
              </a:rPr>
              <a:t>The scope/frame of this piece of work is focussed around born-digital file formats and codecs for video</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Out of Scope (for now):</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Digital Cinema Formats, for where there are settled upon formats/workflows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Digital Video on tape - so we're not duplicating work done elsewhere (e.g. resources on DV on tape could be linked into TC</a:t>
            </a:r>
            <a:r>
              <a:rPr b="1" lang="en">
                <a:solidFill>
                  <a:schemeClr val="dk1"/>
                </a:solidFill>
              </a:rPr>
              <a:t> </a:t>
            </a:r>
            <a:r>
              <a:rPr lang="en">
                <a:solidFill>
                  <a:schemeClr val="dk1"/>
                </a:solidFill>
              </a:rPr>
              <a:t>07 if necessary, such as what Dave's authored) - we don't want to reinvent the wheel (esp. when we're up against limited resources and time.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Interactive video/AV and AR/VR etc - interactive work has really been my passion for 20 years, so it's hard to say this is out of scope. But it must be. That'll be TC 08 or something like that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Aim: </a:t>
            </a:r>
            <a:r>
              <a:rPr lang="en">
                <a:solidFill>
                  <a:schemeClr val="dk1"/>
                </a:solidFill>
              </a:rPr>
              <a:t>firstly, to demystify The Digital Video Trinity – not 1 x format (usually 3 x formats: container, video codec, audio codec)</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Principles: </a:t>
            </a:r>
            <a:r>
              <a:rPr lang="en">
                <a:solidFill>
                  <a:schemeClr val="dk1"/>
                </a:solidFill>
              </a:rPr>
              <a:t>Do what you can. Bite of a chunk and write two paragraphs about something you know.</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Hands up for contributions already:</a:t>
            </a:r>
            <a:r>
              <a:rPr lang="en">
                <a:solidFill>
                  <a:schemeClr val="dk1"/>
                </a:solidFill>
              </a:rPr>
              <a:t> </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Kevin Bradley and Carl Fleishhauer have said they'll write the section on capturing born-digital video for interviews (I think this may be partly drafted already)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 few names from IASA/JTS conference - though not clear what they'll be writing on as it's self nominated</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How to get people involved:</a:t>
            </a:r>
            <a:r>
              <a:rPr lang="en">
                <a:solidFill>
                  <a:schemeClr val="dk1"/>
                </a:solidFill>
              </a:rPr>
              <a:t> we're taking the Australian approach of "dob in a mate"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I.e. if you don't want to put your hand up to say you'll write something yourself, then send me details of a friend, family member, colleague etc etc.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Real-world case studies:</a:t>
            </a:r>
            <a:r>
              <a:rPr lang="en">
                <a:solidFill>
                  <a:schemeClr val="dk1"/>
                </a:solidFill>
              </a:rPr>
              <a:t> Peter Bubestinger-Stendl and myself are collecting and documenting case studies/user stories, as a way of being able to illustrate the various issues with born-digital video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Contact: </a:t>
            </a:r>
            <a:r>
              <a:rPr lang="en">
                <a:solidFill>
                  <a:schemeClr val="dk1"/>
                </a:solidFill>
              </a:rPr>
              <a:t>Somaya Langley - as the ring-leader - borndigitalvideo@gmail.com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(or Twitter DM me @criticalsenses - if email is too much of a commitment)</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Next steps: </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Need to work out what the overall framework is - what should we cover, some top-level headings (input greatly received)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Create document template &amp; draft document structure (in transparent crowdsourced editing environment)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Get NTTW4 peeps to spread this info further in their communities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Ongoing considerations:</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Answering high-level questions from the IASA Technical Committee about “what’s different about born-digital video?”</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Differences in production workflows, etc.</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Open for contributions: </a:t>
            </a:r>
            <a:r>
              <a:rPr lang="en">
                <a:solidFill>
                  <a:schemeClr val="dk1"/>
                </a:solidFill>
              </a:rPr>
              <a:t>we'll make an announcement in </a:t>
            </a:r>
            <a:r>
              <a:rPr b="1" i="1" lang="en">
                <a:solidFill>
                  <a:schemeClr val="dk1"/>
                </a:solidFill>
              </a:rPr>
              <a:t>mid-late January 2020</a:t>
            </a:r>
            <a:r>
              <a:rPr lang="en">
                <a:solidFill>
                  <a:schemeClr val="dk1"/>
                </a:solidFill>
              </a:rPr>
              <a:t> about when we're opening up the collaborative editing environment. This gives us time to try find on that will support our needs of multiple authors across multiple countries, including China.</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800">
              <a:solidFill>
                <a:schemeClr val="dk2"/>
              </a:solidFill>
            </a:endParaRPr>
          </a:p>
          <a:p>
            <a:pPr indent="0" lvl="0" marL="0" rtl="0" algn="l">
              <a:lnSpc>
                <a:spcPct val="100000"/>
              </a:lnSpc>
              <a:spcBef>
                <a:spcPts val="160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77" name="Google Shape;77;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100"/>
              <a:buNone/>
            </a:pPr>
            <a:r>
              <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7" name="Shape 47"/>
        <p:cNvGrpSpPr/>
        <p:nvPr/>
      </p:nvGrpSpPr>
      <p:grpSpPr>
        <a:xfrm>
          <a:off x="0" y="0"/>
          <a:ext cx="0" cy="0"/>
          <a:chOff x="0" y="0"/>
          <a:chExt cx="0" cy="0"/>
        </a:xfrm>
      </p:grpSpPr>
      <p:sp>
        <p:nvSpPr>
          <p:cNvPr id="48" name="Google Shape;48;p1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0" name="Google Shape;50;p1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1" name="Google Shape;51;p1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3" name="Shape 53"/>
        <p:cNvGrpSpPr/>
        <p:nvPr/>
      </p:nvGrpSpPr>
      <p:grpSpPr>
        <a:xfrm>
          <a:off x="0" y="0"/>
          <a:ext cx="0" cy="0"/>
          <a:chOff x="0" y="0"/>
          <a:chExt cx="0" cy="0"/>
        </a:xfrm>
      </p:grpSpPr>
      <p:sp>
        <p:nvSpPr>
          <p:cNvPr id="54" name="Google Shape;54;p1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5" name="Google Shape;55;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6" name="Shape 56"/>
        <p:cNvGrpSpPr/>
        <p:nvPr/>
      </p:nvGrpSpPr>
      <p:grpSpPr>
        <a:xfrm>
          <a:off x="0" y="0"/>
          <a:ext cx="0" cy="0"/>
          <a:chOff x="0" y="0"/>
          <a:chExt cx="0" cy="0"/>
        </a:xfrm>
      </p:grpSpPr>
      <p:sp>
        <p:nvSpPr>
          <p:cNvPr id="57" name="Google Shape;57;p1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8" name="Google Shape;58;p1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9" name="Google Shape;59;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4"/>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Clr>
                <a:schemeClr val="dk1"/>
              </a:buClr>
              <a:buSzPts val="1800"/>
              <a:buChar char="●"/>
              <a:defRPr/>
            </a:lvl1pPr>
            <a:lvl2pPr indent="-342900" lvl="1" marL="914400" algn="l">
              <a:lnSpc>
                <a:spcPct val="115000"/>
              </a:lnSpc>
              <a:spcBef>
                <a:spcPts val="1600"/>
              </a:spcBef>
              <a:spcAft>
                <a:spcPts val="0"/>
              </a:spcAft>
              <a:buClr>
                <a:schemeClr val="dk1"/>
              </a:buClr>
              <a:buSzPts val="1800"/>
              <a:buChar char="○"/>
              <a:defRPr/>
            </a:lvl2pPr>
            <a:lvl3pPr indent="-342900" lvl="2" marL="1371600" algn="l">
              <a:lnSpc>
                <a:spcPct val="115000"/>
              </a:lnSpc>
              <a:spcBef>
                <a:spcPts val="1600"/>
              </a:spcBef>
              <a:spcAft>
                <a:spcPts val="0"/>
              </a:spcAft>
              <a:buClr>
                <a:schemeClr val="dk1"/>
              </a:buClr>
              <a:buSzPts val="1800"/>
              <a:buChar char="■"/>
              <a:defRPr/>
            </a:lvl3pPr>
            <a:lvl4pPr indent="-342900" lvl="3" marL="1828800" algn="l">
              <a:lnSpc>
                <a:spcPct val="115000"/>
              </a:lnSpc>
              <a:spcBef>
                <a:spcPts val="1600"/>
              </a:spcBef>
              <a:spcAft>
                <a:spcPts val="0"/>
              </a:spcAft>
              <a:buClr>
                <a:schemeClr val="dk1"/>
              </a:buClr>
              <a:buSzPts val="1800"/>
              <a:buChar char="●"/>
              <a:defRPr/>
            </a:lvl4pPr>
            <a:lvl5pPr indent="-342900" lvl="4" marL="2286000" algn="l">
              <a:lnSpc>
                <a:spcPct val="115000"/>
              </a:lnSpc>
              <a:spcBef>
                <a:spcPts val="1600"/>
              </a:spcBef>
              <a:spcAft>
                <a:spcPts val="0"/>
              </a:spcAft>
              <a:buClr>
                <a:schemeClr val="dk1"/>
              </a:buClr>
              <a:buSzPts val="1800"/>
              <a:buChar char="○"/>
              <a:defRPr/>
            </a:lvl5pPr>
            <a:lvl6pPr indent="-342900" lvl="5" marL="2743200" algn="l">
              <a:lnSpc>
                <a:spcPct val="115000"/>
              </a:lnSpc>
              <a:spcBef>
                <a:spcPts val="1600"/>
              </a:spcBef>
              <a:spcAft>
                <a:spcPts val="0"/>
              </a:spcAft>
              <a:buClr>
                <a:schemeClr val="dk1"/>
              </a:buClr>
              <a:buSzPts val="1800"/>
              <a:buChar char="■"/>
              <a:defRPr/>
            </a:lvl6pPr>
            <a:lvl7pPr indent="-342900" lvl="6" marL="3200400" algn="l">
              <a:lnSpc>
                <a:spcPct val="115000"/>
              </a:lnSpc>
              <a:spcBef>
                <a:spcPts val="1600"/>
              </a:spcBef>
              <a:spcAft>
                <a:spcPts val="0"/>
              </a:spcAft>
              <a:buClr>
                <a:schemeClr val="dk1"/>
              </a:buClr>
              <a:buSzPts val="1800"/>
              <a:buChar char="●"/>
              <a:defRPr/>
            </a:lvl7pPr>
            <a:lvl8pPr indent="-342900" lvl="7" marL="3657600" algn="l">
              <a:lnSpc>
                <a:spcPct val="115000"/>
              </a:lnSpc>
              <a:spcBef>
                <a:spcPts val="1600"/>
              </a:spcBef>
              <a:spcAft>
                <a:spcPts val="0"/>
              </a:spcAft>
              <a:buClr>
                <a:schemeClr val="dk1"/>
              </a:buClr>
              <a:buSzPts val="1800"/>
              <a:buChar char="○"/>
              <a:defRPr/>
            </a:lvl8pPr>
            <a:lvl9pPr indent="-342900" lvl="8" marL="4114800" algn="l">
              <a:lnSpc>
                <a:spcPct val="115000"/>
              </a:lnSpc>
              <a:spcBef>
                <a:spcPts val="1600"/>
              </a:spcBef>
              <a:spcAft>
                <a:spcPts val="1600"/>
              </a:spcAft>
              <a:buClr>
                <a:schemeClr val="dk1"/>
              </a:buClr>
              <a:buSzPts val="1800"/>
              <a:buChar char="■"/>
              <a:defRPr/>
            </a:lvl9pPr>
          </a:lstStyle>
          <a:p/>
        </p:txBody>
      </p:sp>
      <p:sp>
        <p:nvSpPr>
          <p:cNvPr id="20" name="Google Shape;20;p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p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_HEADER_1">
    <p:spTree>
      <p:nvGrpSpPr>
        <p:cNvPr id="28" name="Shape 28"/>
        <p:cNvGrpSpPr/>
        <p:nvPr/>
      </p:nvGrpSpPr>
      <p:grpSpPr>
        <a:xfrm>
          <a:off x="0" y="0"/>
          <a:ext cx="0" cy="0"/>
          <a:chOff x="0" y="0"/>
          <a:chExt cx="0" cy="0"/>
        </a:xfrm>
      </p:grpSpPr>
      <p:sp>
        <p:nvSpPr>
          <p:cNvPr id="29" name="Google Shape;29;p6"/>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6"/>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Autofit/>
          </a:bodyPr>
          <a:lstStyle>
            <a:lvl1pPr indent="-228600" lvl="0" marL="457200" algn="l">
              <a:lnSpc>
                <a:spcPct val="115000"/>
              </a:lnSpc>
              <a:spcBef>
                <a:spcPts val="400"/>
              </a:spcBef>
              <a:spcAft>
                <a:spcPts val="0"/>
              </a:spcAft>
              <a:buClr>
                <a:srgbClr val="888888"/>
              </a:buClr>
              <a:buSzPts val="2000"/>
              <a:buNone/>
              <a:defRPr sz="2000">
                <a:solidFill>
                  <a:srgbClr val="888888"/>
                </a:solidFill>
              </a:defRPr>
            </a:lvl1pPr>
            <a:lvl2pPr indent="-228600" lvl="1" marL="914400" algn="l">
              <a:lnSpc>
                <a:spcPct val="115000"/>
              </a:lnSpc>
              <a:spcBef>
                <a:spcPts val="1600"/>
              </a:spcBef>
              <a:spcAft>
                <a:spcPts val="0"/>
              </a:spcAft>
              <a:buClr>
                <a:srgbClr val="888888"/>
              </a:buClr>
              <a:buSzPts val="1800"/>
              <a:buNone/>
              <a:defRPr sz="1800">
                <a:solidFill>
                  <a:srgbClr val="888888"/>
                </a:solidFill>
              </a:defRPr>
            </a:lvl2pPr>
            <a:lvl3pPr indent="-228600" lvl="2" marL="1371600" algn="l">
              <a:lnSpc>
                <a:spcPct val="115000"/>
              </a:lnSpc>
              <a:spcBef>
                <a:spcPts val="1600"/>
              </a:spcBef>
              <a:spcAft>
                <a:spcPts val="0"/>
              </a:spcAft>
              <a:buClr>
                <a:srgbClr val="888888"/>
              </a:buClr>
              <a:buSzPts val="1600"/>
              <a:buNone/>
              <a:defRPr sz="1600">
                <a:solidFill>
                  <a:srgbClr val="888888"/>
                </a:solidFill>
              </a:defRPr>
            </a:lvl3pPr>
            <a:lvl4pPr indent="-228600" lvl="3" marL="1828800" algn="l">
              <a:lnSpc>
                <a:spcPct val="115000"/>
              </a:lnSpc>
              <a:spcBef>
                <a:spcPts val="1600"/>
              </a:spcBef>
              <a:spcAft>
                <a:spcPts val="0"/>
              </a:spcAft>
              <a:buClr>
                <a:srgbClr val="888888"/>
              </a:buClr>
              <a:buSzPts val="1400"/>
              <a:buNone/>
              <a:defRPr sz="1400">
                <a:solidFill>
                  <a:srgbClr val="888888"/>
                </a:solidFill>
              </a:defRPr>
            </a:lvl4pPr>
            <a:lvl5pPr indent="-228600" lvl="4" marL="2286000" algn="l">
              <a:lnSpc>
                <a:spcPct val="115000"/>
              </a:lnSpc>
              <a:spcBef>
                <a:spcPts val="1600"/>
              </a:spcBef>
              <a:spcAft>
                <a:spcPts val="0"/>
              </a:spcAft>
              <a:buClr>
                <a:srgbClr val="888888"/>
              </a:buClr>
              <a:buSzPts val="1400"/>
              <a:buNone/>
              <a:defRPr sz="1400">
                <a:solidFill>
                  <a:srgbClr val="888888"/>
                </a:solidFill>
              </a:defRPr>
            </a:lvl5pPr>
            <a:lvl6pPr indent="-228600" lvl="5" marL="2743200" algn="l">
              <a:lnSpc>
                <a:spcPct val="115000"/>
              </a:lnSpc>
              <a:spcBef>
                <a:spcPts val="1600"/>
              </a:spcBef>
              <a:spcAft>
                <a:spcPts val="0"/>
              </a:spcAft>
              <a:buClr>
                <a:srgbClr val="888888"/>
              </a:buClr>
              <a:buSzPts val="1400"/>
              <a:buNone/>
              <a:defRPr sz="1400">
                <a:solidFill>
                  <a:srgbClr val="888888"/>
                </a:solidFill>
              </a:defRPr>
            </a:lvl6pPr>
            <a:lvl7pPr indent="-228600" lvl="6" marL="3200400" algn="l">
              <a:lnSpc>
                <a:spcPct val="115000"/>
              </a:lnSpc>
              <a:spcBef>
                <a:spcPts val="1600"/>
              </a:spcBef>
              <a:spcAft>
                <a:spcPts val="0"/>
              </a:spcAft>
              <a:buClr>
                <a:srgbClr val="888888"/>
              </a:buClr>
              <a:buSzPts val="1400"/>
              <a:buNone/>
              <a:defRPr sz="1400">
                <a:solidFill>
                  <a:srgbClr val="888888"/>
                </a:solidFill>
              </a:defRPr>
            </a:lvl7pPr>
            <a:lvl8pPr indent="-228600" lvl="7" marL="3657600" algn="l">
              <a:lnSpc>
                <a:spcPct val="115000"/>
              </a:lnSpc>
              <a:spcBef>
                <a:spcPts val="1600"/>
              </a:spcBef>
              <a:spcAft>
                <a:spcPts val="0"/>
              </a:spcAft>
              <a:buClr>
                <a:srgbClr val="888888"/>
              </a:buClr>
              <a:buSzPts val="1400"/>
              <a:buNone/>
              <a:defRPr sz="1400">
                <a:solidFill>
                  <a:srgbClr val="888888"/>
                </a:solidFill>
              </a:defRPr>
            </a:lvl8pPr>
            <a:lvl9pPr indent="-228600" lvl="8" marL="4114800" algn="l">
              <a:lnSpc>
                <a:spcPct val="115000"/>
              </a:lnSpc>
              <a:spcBef>
                <a:spcPts val="1600"/>
              </a:spcBef>
              <a:spcAft>
                <a:spcPts val="1600"/>
              </a:spcAft>
              <a:buClr>
                <a:srgbClr val="888888"/>
              </a:buClr>
              <a:buSzPts val="1400"/>
              <a:buNone/>
              <a:defRPr sz="1400">
                <a:solidFill>
                  <a:srgbClr val="888888"/>
                </a:solidFill>
              </a:defRPr>
            </a:lvl9pPr>
          </a:lstStyle>
          <a:p/>
        </p:txBody>
      </p:sp>
      <p:sp>
        <p:nvSpPr>
          <p:cNvPr id="31" name="Google Shape;31;p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3" name="Google Shape;33;p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4" name="Shape 34"/>
        <p:cNvGrpSpPr/>
        <p:nvPr/>
      </p:nvGrpSpPr>
      <p:grpSpPr>
        <a:xfrm>
          <a:off x="0" y="0"/>
          <a:ext cx="0" cy="0"/>
          <a:chOff x="0" y="0"/>
          <a:chExt cx="0" cy="0"/>
        </a:xfrm>
      </p:grpSpPr>
      <p:sp>
        <p:nvSpPr>
          <p:cNvPr id="35" name="Google Shape;35;p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6" name="Google Shape;36;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7" name="Shape 37"/>
        <p:cNvGrpSpPr/>
        <p:nvPr/>
      </p:nvGrpSpPr>
      <p:grpSpPr>
        <a:xfrm>
          <a:off x="0" y="0"/>
          <a:ext cx="0" cy="0"/>
          <a:chOff x="0" y="0"/>
          <a:chExt cx="0" cy="0"/>
        </a:xfrm>
      </p:grpSpPr>
      <p:sp>
        <p:nvSpPr>
          <p:cNvPr id="38" name="Google Shape;38;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 name="Google Shape;39;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0" name="Shape 40"/>
        <p:cNvGrpSpPr/>
        <p:nvPr/>
      </p:nvGrpSpPr>
      <p:grpSpPr>
        <a:xfrm>
          <a:off x="0" y="0"/>
          <a:ext cx="0" cy="0"/>
          <a:chOff x="0" y="0"/>
          <a:chExt cx="0" cy="0"/>
        </a:xfrm>
      </p:grpSpPr>
      <p:sp>
        <p:nvSpPr>
          <p:cNvPr id="41" name="Google Shape;41;p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2" name="Google Shape;42;p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3" name="Google Shape;43;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4" name="Shape 44"/>
        <p:cNvGrpSpPr/>
        <p:nvPr/>
      </p:nvGrpSpPr>
      <p:grpSpPr>
        <a:xfrm>
          <a:off x="0" y="0"/>
          <a:ext cx="0" cy="0"/>
          <a:chOff x="0" y="0"/>
          <a:chExt cx="0" cy="0"/>
        </a:xfrm>
      </p:grpSpPr>
      <p:sp>
        <p:nvSpPr>
          <p:cNvPr id="45" name="Google Shape;45;p1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6" name="Google Shape;4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kmur@loc.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digitizationguidelines.gov/guidelines/FADGI_BDV_p3_20141202.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digitizationguidelines.gov/guidelines/sigpropvideo.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openpreservation.org/blog/2018/10/03/initial-list-of-significant-significant-properties-available/" TargetMode="External"/><Relationship Id="rId4" Type="http://schemas.openxmlformats.org/officeDocument/2006/relationships/hyperlink" Target="https://web.archive.org/web/20091118154024/http://www.jisc.ac.uk/media/documents/programmes/preservation/spmovimages_report.pdf" TargetMode="External"/><Relationship Id="rId5" Type="http://schemas.openxmlformats.org/officeDocument/2006/relationships/hyperlink" Target="http://www.digitizationguidelines.gov/guidelines/FADGI_BDV_p3_20141202.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mailto:borndigitalvideo@gmail.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image" Target="../media/image14.png"/><Relationship Id="rId5" Type="http://schemas.openxmlformats.org/officeDocument/2006/relationships/hyperlink" Target="mailto:kmur@loc.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hyperlink" Target="https://github.com/MediaArea/BWFMetaEdit/issu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hyperlink" Target="https://openpreservation.org/blog/2018/10/03/initial-list-of-significant-significant-properties-availabl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digitizationguidelines.gov/guidelines/video_bornDigital.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eb.archive.org/web/20091118154024/http://www.jisc.ac.uk/media/documents/programmes/preservation/spmovimages_report.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t>FADGI's Significant Properties for Digital Video: </a:t>
            </a:r>
            <a:r>
              <a:rPr lang="en" sz="3600"/>
              <a:t>A Work in Progress</a:t>
            </a:r>
            <a:endParaRPr sz="3600"/>
          </a:p>
        </p:txBody>
      </p:sp>
      <p:sp>
        <p:nvSpPr>
          <p:cNvPr id="67" name="Google Shape;67;p15"/>
          <p:cNvSpPr txBox="1"/>
          <p:nvPr>
            <p:ph idx="1" type="subTitle"/>
          </p:nvPr>
        </p:nvSpPr>
        <p:spPr>
          <a:xfrm>
            <a:off x="311700" y="3059150"/>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2200"/>
              <a:t>Kate Murray, Library of Congress/FADGI</a:t>
            </a:r>
            <a:endParaRPr sz="2200"/>
          </a:p>
          <a:p>
            <a:pPr indent="0" lvl="0" marL="0" rtl="0" algn="ctr">
              <a:lnSpc>
                <a:spcPct val="100000"/>
              </a:lnSpc>
              <a:spcBef>
                <a:spcPts val="0"/>
              </a:spcBef>
              <a:spcAft>
                <a:spcPts val="0"/>
              </a:spcAft>
              <a:buClr>
                <a:schemeClr val="dk1"/>
              </a:buClr>
              <a:buSzPts val="1100"/>
              <a:buFont typeface="Arial"/>
              <a:buNone/>
            </a:pPr>
            <a:r>
              <a:rPr lang="en" sz="2200" u="sng">
                <a:solidFill>
                  <a:schemeClr val="hlink"/>
                </a:solidFill>
                <a:hlinkClick r:id="rId3"/>
              </a:rPr>
              <a:t>kmur@loc.gov</a:t>
            </a:r>
            <a:r>
              <a:rPr lang="en" sz="2200"/>
              <a:t> | </a:t>
            </a:r>
            <a:r>
              <a:rPr lang="en" sz="2200" u="sng">
                <a:solidFill>
                  <a:schemeClr val="accent5"/>
                </a:solidFill>
              </a:rPr>
              <a:t>@fileformatology</a:t>
            </a:r>
            <a:r>
              <a:rPr lang="en" sz="2200"/>
              <a:t> </a:t>
            </a:r>
            <a:endParaRPr sz="2200"/>
          </a:p>
          <a:p>
            <a:pPr indent="0" lvl="0" marL="0" rtl="0" algn="ctr">
              <a:lnSpc>
                <a:spcPct val="100000"/>
              </a:lnSpc>
              <a:spcBef>
                <a:spcPts val="560"/>
              </a:spcBef>
              <a:spcAft>
                <a:spcPts val="0"/>
              </a:spcAft>
              <a:buSzPts val="2800"/>
              <a:buNone/>
            </a:pPr>
            <a:r>
              <a:t/>
            </a:r>
            <a:endParaRPr sz="1800">
              <a:solidFill>
                <a:srgbClr val="888888"/>
              </a:solidFill>
              <a:latin typeface="Calibri"/>
              <a:ea typeface="Calibri"/>
              <a:cs typeface="Calibri"/>
              <a:sym typeface="Calibri"/>
            </a:endParaRPr>
          </a:p>
          <a:p>
            <a:pPr indent="0" lvl="0" marL="0" rtl="0" algn="ctr">
              <a:lnSpc>
                <a:spcPct val="100000"/>
              </a:lnSpc>
              <a:spcBef>
                <a:spcPts val="560"/>
              </a:spcBef>
              <a:spcAft>
                <a:spcPts val="0"/>
              </a:spcAft>
              <a:buClr>
                <a:srgbClr val="888888"/>
              </a:buClr>
              <a:buSzPts val="2800"/>
              <a:buFont typeface="Arial"/>
              <a:buNone/>
            </a:pPr>
            <a:r>
              <a:rPr lang="en" sz="1800">
                <a:solidFill>
                  <a:srgbClr val="888888"/>
                </a:solidFill>
                <a:latin typeface="Calibri"/>
                <a:ea typeface="Calibri"/>
                <a:cs typeface="Calibri"/>
                <a:sym typeface="Calibri"/>
              </a:rPr>
              <a:t>NTTW4 | Budapest, Hungary | December 5,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FSPDV (con’t)</a:t>
            </a:r>
            <a:endParaRPr/>
          </a:p>
        </p:txBody>
      </p:sp>
      <p:sp>
        <p:nvSpPr>
          <p:cNvPr id="135" name="Google Shape;135;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chemeClr val="dk1"/>
              </a:buClr>
              <a:buSzPts val="2400"/>
              <a:buChar char="●"/>
            </a:pPr>
            <a:r>
              <a:rPr i="1" lang="en" sz="2400">
                <a:solidFill>
                  <a:schemeClr val="dk1"/>
                </a:solidFill>
              </a:rPr>
              <a:t>Impact of change on this property</a:t>
            </a:r>
            <a:endParaRPr i="1" sz="2400">
              <a:solidFill>
                <a:schemeClr val="dk1"/>
              </a:solidFill>
            </a:endParaRPr>
          </a:p>
          <a:p>
            <a:pPr indent="-381000" lvl="0" marL="457200" marR="0" rtl="0" algn="l">
              <a:lnSpc>
                <a:spcPct val="115000"/>
              </a:lnSpc>
              <a:spcBef>
                <a:spcPts val="0"/>
              </a:spcBef>
              <a:spcAft>
                <a:spcPts val="0"/>
              </a:spcAft>
              <a:buClr>
                <a:schemeClr val="dk1"/>
              </a:buClr>
              <a:buSzPts val="2400"/>
              <a:buChar char="●"/>
            </a:pPr>
            <a:r>
              <a:rPr lang="en" sz="2400">
                <a:solidFill>
                  <a:schemeClr val="dk1"/>
                </a:solidFill>
              </a:rPr>
              <a:t>Relevant standards documents</a:t>
            </a:r>
            <a:endParaRPr b="1" sz="2400">
              <a:solidFill>
                <a:srgbClr val="000000"/>
              </a:solidFill>
            </a:endParaRPr>
          </a:p>
          <a:p>
            <a:pPr indent="-381000" lvl="0" marL="457200" marR="0" rtl="0" algn="l">
              <a:lnSpc>
                <a:spcPct val="115000"/>
              </a:lnSpc>
              <a:spcBef>
                <a:spcPts val="0"/>
              </a:spcBef>
              <a:spcAft>
                <a:spcPts val="0"/>
              </a:spcAft>
              <a:buSzPts val="2400"/>
              <a:buChar char="●"/>
            </a:pPr>
            <a:r>
              <a:rPr i="1" lang="en" sz="2400">
                <a:solidFill>
                  <a:schemeClr val="hlink"/>
                </a:solidFill>
                <a:uFill>
                  <a:noFill/>
                </a:uFill>
                <a:hlinkClick r:id="rId3"/>
              </a:rPr>
              <a:t>Map to FADGI BDV High Level Recommended Practices</a:t>
            </a:r>
            <a:endParaRPr i="1" sz="2400">
              <a:solidFill>
                <a:schemeClr val="dk1"/>
              </a:solidFill>
            </a:endParaRPr>
          </a:p>
          <a:p>
            <a:pPr indent="-381000" lvl="0" marL="457200" marR="0" rtl="0" algn="l">
              <a:lnSpc>
                <a:spcPct val="115000"/>
              </a:lnSpc>
              <a:spcBef>
                <a:spcPts val="0"/>
              </a:spcBef>
              <a:spcAft>
                <a:spcPts val="0"/>
              </a:spcAft>
              <a:buClr>
                <a:schemeClr val="dk1"/>
              </a:buClr>
              <a:buSzPts val="2400"/>
              <a:buChar char="●"/>
            </a:pPr>
            <a:r>
              <a:rPr i="1" lang="en" sz="2400">
                <a:solidFill>
                  <a:schemeClr val="dk1"/>
                </a:solidFill>
              </a:rPr>
              <a:t>How is this data represented through metadata in commonly used open source tools?</a:t>
            </a:r>
            <a:endParaRPr i="1" sz="2400">
              <a:solidFill>
                <a:schemeClr val="dk1"/>
              </a:solidFill>
            </a:endParaRPr>
          </a:p>
          <a:p>
            <a:pPr indent="-355600" lvl="1" marL="914400" marR="0" rtl="0" algn="l">
              <a:lnSpc>
                <a:spcPct val="115000"/>
              </a:lnSpc>
              <a:spcBef>
                <a:spcPts val="0"/>
              </a:spcBef>
              <a:spcAft>
                <a:spcPts val="0"/>
              </a:spcAft>
              <a:buClr>
                <a:schemeClr val="dk1"/>
              </a:buClr>
              <a:buSzPts val="2000"/>
              <a:buChar char="○"/>
            </a:pPr>
            <a:r>
              <a:rPr lang="en" sz="2000">
                <a:solidFill>
                  <a:schemeClr val="dk1"/>
                </a:solidFill>
              </a:rPr>
              <a:t>mediainfo</a:t>
            </a:r>
            <a:endParaRPr sz="2000">
              <a:solidFill>
                <a:schemeClr val="dk1"/>
              </a:solidFill>
            </a:endParaRPr>
          </a:p>
          <a:p>
            <a:pPr indent="-355600" lvl="1" marL="914400" marR="0" rtl="0" algn="l">
              <a:lnSpc>
                <a:spcPct val="115000"/>
              </a:lnSpc>
              <a:spcBef>
                <a:spcPts val="0"/>
              </a:spcBef>
              <a:spcAft>
                <a:spcPts val="0"/>
              </a:spcAft>
              <a:buClr>
                <a:schemeClr val="dk1"/>
              </a:buClr>
              <a:buSzPts val="2000"/>
              <a:buChar char="○"/>
            </a:pPr>
            <a:r>
              <a:rPr lang="en" sz="2000">
                <a:solidFill>
                  <a:schemeClr val="dk1"/>
                </a:solidFill>
              </a:rPr>
              <a:t>ffprobe </a:t>
            </a:r>
            <a:endParaRPr sz="2000">
              <a:solidFill>
                <a:schemeClr val="dk1"/>
              </a:solidFill>
            </a:endParaRPr>
          </a:p>
          <a:p>
            <a:pPr indent="-355600" lvl="1" marL="914400" marR="0" rtl="0" algn="l">
              <a:lnSpc>
                <a:spcPct val="115000"/>
              </a:lnSpc>
              <a:spcBef>
                <a:spcPts val="0"/>
              </a:spcBef>
              <a:spcAft>
                <a:spcPts val="0"/>
              </a:spcAft>
              <a:buClr>
                <a:schemeClr val="dk1"/>
              </a:buClr>
              <a:buSzPts val="2000"/>
              <a:buChar char="○"/>
            </a:pPr>
            <a:r>
              <a:rPr lang="en" sz="2000">
                <a:solidFill>
                  <a:schemeClr val="dk1"/>
                </a:solidFill>
              </a:rPr>
              <a:t>exiftool </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What FADGI thinks is, arguably, “significant”</a:t>
            </a:r>
            <a:endParaRPr/>
          </a:p>
        </p:txBody>
      </p:sp>
      <p:sp>
        <p:nvSpPr>
          <p:cNvPr id="141" name="Google Shape;141;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400">
                <a:solidFill>
                  <a:srgbClr val="000000"/>
                </a:solidFill>
                <a:highlight>
                  <a:schemeClr val="accent1"/>
                </a:highlight>
              </a:rPr>
              <a:t>Duration</a:t>
            </a:r>
            <a:endParaRPr sz="2400">
              <a:solidFill>
                <a:srgbClr val="000000"/>
              </a:solidFill>
              <a:highlight>
                <a:schemeClr val="accent1"/>
              </a:highlight>
            </a:endParaRPr>
          </a:p>
          <a:p>
            <a:pPr indent="0" lvl="0" marL="0" rtl="0" algn="l">
              <a:lnSpc>
                <a:spcPct val="115000"/>
              </a:lnSpc>
              <a:spcBef>
                <a:spcPts val="0"/>
              </a:spcBef>
              <a:spcAft>
                <a:spcPts val="0"/>
              </a:spcAft>
              <a:buSzPts val="1800"/>
              <a:buNone/>
            </a:pPr>
            <a:r>
              <a:rPr lang="en" sz="2400">
                <a:solidFill>
                  <a:srgbClr val="000000"/>
                </a:solidFill>
                <a:highlight>
                  <a:schemeClr val="accent1"/>
                </a:highlight>
              </a:rPr>
              <a:t>Number of Moving Image/Video Channels or Tracks</a:t>
            </a:r>
            <a:endParaRPr sz="2400">
              <a:solidFill>
                <a:srgbClr val="000000"/>
              </a:solidFill>
              <a:highlight>
                <a:schemeClr val="accent1"/>
              </a:highlight>
            </a:endParaRPr>
          </a:p>
          <a:p>
            <a:pPr indent="0" lvl="0" marL="0" rtl="0" algn="l">
              <a:lnSpc>
                <a:spcPct val="115000"/>
              </a:lnSpc>
              <a:spcBef>
                <a:spcPts val="0"/>
              </a:spcBef>
              <a:spcAft>
                <a:spcPts val="0"/>
              </a:spcAft>
              <a:buSzPts val="1800"/>
              <a:buNone/>
            </a:pPr>
            <a:r>
              <a:rPr lang="en" sz="2400">
                <a:solidFill>
                  <a:srgbClr val="000000"/>
                </a:solidFill>
                <a:highlight>
                  <a:schemeClr val="accent1"/>
                </a:highlight>
              </a:rPr>
              <a:t>Number of Audio Channels or Audio Tracks</a:t>
            </a:r>
            <a:endParaRPr sz="2400">
              <a:solidFill>
                <a:srgbClr val="000000"/>
              </a:solidFill>
              <a:highlight>
                <a:schemeClr val="accent1"/>
              </a:highlight>
            </a:endParaRPr>
          </a:p>
          <a:p>
            <a:pPr indent="0" lvl="0" marL="0" rtl="0" algn="l">
              <a:lnSpc>
                <a:spcPct val="115000"/>
              </a:lnSpc>
              <a:spcBef>
                <a:spcPts val="0"/>
              </a:spcBef>
              <a:spcAft>
                <a:spcPts val="0"/>
              </a:spcAft>
              <a:buSzPts val="1800"/>
              <a:buNone/>
            </a:pPr>
            <a:r>
              <a:rPr lang="en" sz="2400">
                <a:solidFill>
                  <a:srgbClr val="000000"/>
                </a:solidFill>
              </a:rPr>
              <a:t>Associated metadata</a:t>
            </a:r>
            <a:endParaRPr sz="2400">
              <a:solidFill>
                <a:srgbClr val="000000"/>
              </a:solidFill>
            </a:endParaRPr>
          </a:p>
          <a:p>
            <a:pPr indent="0" lvl="0" marL="0" rtl="0" algn="l">
              <a:lnSpc>
                <a:spcPct val="115000"/>
              </a:lnSpc>
              <a:spcBef>
                <a:spcPts val="0"/>
              </a:spcBef>
              <a:spcAft>
                <a:spcPts val="0"/>
              </a:spcAft>
              <a:buSzPts val="1800"/>
              <a:buNone/>
            </a:pPr>
            <a:r>
              <a:rPr lang="en" sz="2400">
                <a:solidFill>
                  <a:srgbClr val="000000"/>
                </a:solidFill>
                <a:highlight>
                  <a:schemeClr val="accent1"/>
                </a:highlight>
              </a:rPr>
              <a:t>Display Aspect Ratio (DAR)</a:t>
            </a:r>
            <a:endParaRPr sz="2400">
              <a:solidFill>
                <a:srgbClr val="000000"/>
              </a:solidFill>
              <a:highlight>
                <a:schemeClr val="accent1"/>
              </a:highlight>
            </a:endParaRPr>
          </a:p>
          <a:p>
            <a:pPr indent="0" lvl="0" marL="0" rtl="0" algn="l">
              <a:lnSpc>
                <a:spcPct val="115000"/>
              </a:lnSpc>
              <a:spcBef>
                <a:spcPts val="0"/>
              </a:spcBef>
              <a:spcAft>
                <a:spcPts val="0"/>
              </a:spcAft>
              <a:buSzPts val="1800"/>
              <a:buNone/>
            </a:pPr>
            <a:r>
              <a:rPr lang="en" sz="2400">
                <a:solidFill>
                  <a:srgbClr val="000000"/>
                </a:solidFill>
                <a:highlight>
                  <a:schemeClr val="accent1"/>
                </a:highlight>
              </a:rPr>
              <a:t>Image Size</a:t>
            </a:r>
            <a:endParaRPr sz="2400">
              <a:solidFill>
                <a:srgbClr val="000000"/>
              </a:solidFill>
              <a:highlight>
                <a:schemeClr val="accent1"/>
              </a:highlight>
            </a:endParaRPr>
          </a:p>
          <a:p>
            <a:pPr indent="0" lvl="0" marL="0" rtl="0" algn="l">
              <a:lnSpc>
                <a:spcPct val="115000"/>
              </a:lnSpc>
              <a:spcBef>
                <a:spcPts val="0"/>
              </a:spcBef>
              <a:spcAft>
                <a:spcPts val="0"/>
              </a:spcAft>
              <a:buSzPts val="1800"/>
              <a:buNone/>
            </a:pPr>
            <a:r>
              <a:rPr lang="en" sz="2400">
                <a:solidFill>
                  <a:srgbClr val="000000"/>
                </a:solidFill>
              </a:rPr>
              <a:t>Audio bit depth</a:t>
            </a:r>
            <a:endParaRPr sz="2400">
              <a:solidFill>
                <a:srgbClr val="000000"/>
              </a:solidFill>
            </a:endParaRPr>
          </a:p>
          <a:p>
            <a:pPr indent="0" lvl="0" marL="0" rtl="0" algn="l">
              <a:lnSpc>
                <a:spcPct val="115000"/>
              </a:lnSpc>
              <a:spcBef>
                <a:spcPts val="0"/>
              </a:spcBef>
              <a:spcAft>
                <a:spcPts val="0"/>
              </a:spcAft>
              <a:buSzPts val="1800"/>
              <a:buNone/>
            </a:pPr>
            <a:r>
              <a:rPr lang="en" sz="2400">
                <a:solidFill>
                  <a:srgbClr val="000000"/>
                </a:solidFill>
              </a:rPr>
              <a:t>Audio sampling rate</a:t>
            </a:r>
            <a:endParaRPr sz="2400"/>
          </a:p>
        </p:txBody>
      </p:sp>
      <p:sp>
        <p:nvSpPr>
          <p:cNvPr id="142" name="Google Shape;142;p25"/>
          <p:cNvSpPr txBox="1"/>
          <p:nvPr/>
        </p:nvSpPr>
        <p:spPr>
          <a:xfrm>
            <a:off x="437250" y="4703625"/>
            <a:ext cx="8043300" cy="264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 sz="1400" u="none" cap="none" strike="noStrike">
                <a:solidFill>
                  <a:srgbClr val="000000"/>
                </a:solidFill>
                <a:latin typeface="Arial"/>
                <a:ea typeface="Arial"/>
                <a:cs typeface="Arial"/>
                <a:sym typeface="Arial"/>
              </a:rPr>
              <a:t>Key - </a:t>
            </a:r>
            <a:r>
              <a:rPr b="0" i="1" lang="en" sz="1400" u="none" cap="none" strike="noStrike">
                <a:solidFill>
                  <a:srgbClr val="000000"/>
                </a:solidFill>
                <a:highlight>
                  <a:srgbClr val="FFFF00"/>
                </a:highlight>
                <a:latin typeface="Arial"/>
                <a:ea typeface="Arial"/>
                <a:cs typeface="Arial"/>
                <a:sym typeface="Arial"/>
              </a:rPr>
              <a:t>Yellow highlight</a:t>
            </a:r>
            <a:r>
              <a:rPr b="0" i="1" lang="en" sz="1400" u="none" cap="none" strike="noStrike">
                <a:solidFill>
                  <a:srgbClr val="000000"/>
                </a:solidFill>
                <a:latin typeface="Arial"/>
                <a:ea typeface="Arial"/>
                <a:cs typeface="Arial"/>
                <a:sym typeface="Arial"/>
              </a:rPr>
              <a:t> is not typically found on other projects; </a:t>
            </a:r>
            <a:r>
              <a:rPr b="0" i="1" lang="en" sz="1400" u="none" cap="none" strike="noStrike">
                <a:solidFill>
                  <a:srgbClr val="000000"/>
                </a:solidFill>
                <a:highlight>
                  <a:schemeClr val="accent1"/>
                </a:highlight>
                <a:latin typeface="Arial"/>
                <a:ea typeface="Arial"/>
                <a:cs typeface="Arial"/>
                <a:sym typeface="Arial"/>
              </a:rPr>
              <a:t>Orange highlight</a:t>
            </a:r>
            <a:r>
              <a:rPr b="0" i="1" lang="en" sz="1400" u="none" cap="none" strike="noStrike">
                <a:solidFill>
                  <a:srgbClr val="000000"/>
                </a:solidFill>
                <a:latin typeface="Arial"/>
                <a:ea typeface="Arial"/>
                <a:cs typeface="Arial"/>
                <a:sym typeface="Arial"/>
              </a:rPr>
              <a:t> is augmented </a:t>
            </a:r>
            <a:endParaRPr b="0" i="1"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6"/>
          <p:cNvSpPr txBox="1"/>
          <p:nvPr>
            <p:ph idx="1" type="body"/>
          </p:nvPr>
        </p:nvSpPr>
        <p:spPr>
          <a:xfrm>
            <a:off x="311700" y="1147750"/>
            <a:ext cx="8319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sz="2400">
                <a:solidFill>
                  <a:srgbClr val="000000"/>
                </a:solidFill>
              </a:rPr>
              <a:t>Video bit depth</a:t>
            </a:r>
            <a:endParaRPr sz="2400">
              <a:solidFill>
                <a:srgbClr val="000000"/>
              </a:solidFill>
            </a:endParaRPr>
          </a:p>
          <a:p>
            <a:pPr indent="0" lvl="0" marL="0" rtl="0" algn="l">
              <a:lnSpc>
                <a:spcPct val="115000"/>
              </a:lnSpc>
              <a:spcBef>
                <a:spcPts val="0"/>
              </a:spcBef>
              <a:spcAft>
                <a:spcPts val="0"/>
              </a:spcAft>
              <a:buSzPts val="1400"/>
              <a:buNone/>
            </a:pPr>
            <a:r>
              <a:rPr lang="en" sz="2400">
                <a:solidFill>
                  <a:srgbClr val="000000"/>
                </a:solidFill>
              </a:rPr>
              <a:t>Video bit rate</a:t>
            </a:r>
            <a:endParaRPr sz="2400">
              <a:solidFill>
                <a:srgbClr val="000000"/>
              </a:solidFill>
            </a:endParaRPr>
          </a:p>
          <a:p>
            <a:pPr indent="0" lvl="0" marL="0" rtl="0" algn="l">
              <a:lnSpc>
                <a:spcPct val="115000"/>
              </a:lnSpc>
              <a:spcBef>
                <a:spcPts val="0"/>
              </a:spcBef>
              <a:spcAft>
                <a:spcPts val="0"/>
              </a:spcAft>
              <a:buSzPts val="1400"/>
              <a:buNone/>
            </a:pPr>
            <a:r>
              <a:rPr lang="en" sz="2400">
                <a:solidFill>
                  <a:srgbClr val="000000"/>
                </a:solidFill>
                <a:highlight>
                  <a:srgbClr val="FFFF00"/>
                </a:highlight>
              </a:rPr>
              <a:t>Video bit rate mode (constant/variable)</a:t>
            </a:r>
            <a:endParaRPr sz="2400">
              <a:solidFill>
                <a:srgbClr val="000000"/>
              </a:solidFill>
              <a:highlight>
                <a:srgbClr val="FFFF00"/>
              </a:highlight>
            </a:endParaRPr>
          </a:p>
          <a:p>
            <a:pPr indent="0" lvl="0" marL="0" rtl="0" algn="l">
              <a:lnSpc>
                <a:spcPct val="115000"/>
              </a:lnSpc>
              <a:spcBef>
                <a:spcPts val="0"/>
              </a:spcBef>
              <a:spcAft>
                <a:spcPts val="0"/>
              </a:spcAft>
              <a:buSzPts val="1400"/>
              <a:buNone/>
            </a:pPr>
            <a:r>
              <a:rPr lang="en" sz="2400">
                <a:solidFill>
                  <a:srgbClr val="000000"/>
                </a:solidFill>
              </a:rPr>
              <a:t>Frame rate (frames per second)</a:t>
            </a:r>
            <a:endParaRPr sz="2400">
              <a:solidFill>
                <a:srgbClr val="000000"/>
              </a:solidFill>
            </a:endParaRPr>
          </a:p>
          <a:p>
            <a:pPr indent="0" lvl="0" marL="0" rtl="0" algn="l">
              <a:lnSpc>
                <a:spcPct val="115000"/>
              </a:lnSpc>
              <a:spcBef>
                <a:spcPts val="0"/>
              </a:spcBef>
              <a:spcAft>
                <a:spcPts val="0"/>
              </a:spcAft>
              <a:buClr>
                <a:schemeClr val="dk1"/>
              </a:buClr>
              <a:buSzPts val="1100"/>
              <a:buFont typeface="Arial"/>
              <a:buNone/>
            </a:pPr>
            <a:r>
              <a:rPr lang="en" sz="2400">
                <a:solidFill>
                  <a:schemeClr val="dk1"/>
                </a:solidFill>
                <a:highlight>
                  <a:schemeClr val="accent1"/>
                </a:highlight>
              </a:rPr>
              <a:t>Color gamut</a:t>
            </a:r>
            <a:endParaRPr sz="2400">
              <a:solidFill>
                <a:schemeClr val="dk1"/>
              </a:solidFill>
              <a:highlight>
                <a:schemeClr val="accent1"/>
              </a:highlight>
            </a:endParaRPr>
          </a:p>
          <a:p>
            <a:pPr indent="0" lvl="0" marL="0" rtl="0" algn="l">
              <a:lnSpc>
                <a:spcPct val="115000"/>
              </a:lnSpc>
              <a:spcBef>
                <a:spcPts val="0"/>
              </a:spcBef>
              <a:spcAft>
                <a:spcPts val="0"/>
              </a:spcAft>
              <a:buClr>
                <a:schemeClr val="dk1"/>
              </a:buClr>
              <a:buSzPts val="1100"/>
              <a:buFont typeface="Arial"/>
              <a:buNone/>
            </a:pPr>
            <a:r>
              <a:rPr lang="en" sz="2400">
                <a:solidFill>
                  <a:schemeClr val="dk1"/>
                </a:solidFill>
                <a:highlight>
                  <a:schemeClr val="accent1"/>
                </a:highlight>
              </a:rPr>
              <a:t>Color channels</a:t>
            </a:r>
            <a:endParaRPr sz="2400">
              <a:solidFill>
                <a:schemeClr val="dk1"/>
              </a:solidFill>
              <a:highlight>
                <a:schemeClr val="accent1"/>
              </a:highlight>
            </a:endParaRPr>
          </a:p>
          <a:p>
            <a:pPr indent="0" lvl="0" marL="0" rtl="0" algn="l">
              <a:lnSpc>
                <a:spcPct val="115000"/>
              </a:lnSpc>
              <a:spcBef>
                <a:spcPts val="0"/>
              </a:spcBef>
              <a:spcAft>
                <a:spcPts val="0"/>
              </a:spcAft>
              <a:buClr>
                <a:schemeClr val="dk1"/>
              </a:buClr>
              <a:buSzPts val="1100"/>
              <a:buFont typeface="Arial"/>
              <a:buNone/>
            </a:pPr>
            <a:r>
              <a:rPr lang="en" sz="2400">
                <a:solidFill>
                  <a:schemeClr val="dk1"/>
                </a:solidFill>
                <a:highlight>
                  <a:schemeClr val="accent1"/>
                </a:highlight>
              </a:rPr>
              <a:t>Color model</a:t>
            </a:r>
            <a:endParaRPr sz="2400">
              <a:solidFill>
                <a:schemeClr val="dk1"/>
              </a:solidFill>
              <a:highlight>
                <a:schemeClr val="accent1"/>
              </a:highlight>
            </a:endParaRPr>
          </a:p>
          <a:p>
            <a:pPr indent="0" lvl="0" marL="0" rtl="0" algn="l">
              <a:lnSpc>
                <a:spcPct val="115000"/>
              </a:lnSpc>
              <a:spcBef>
                <a:spcPts val="0"/>
              </a:spcBef>
              <a:spcAft>
                <a:spcPts val="0"/>
              </a:spcAft>
              <a:buClr>
                <a:schemeClr val="dk1"/>
              </a:buClr>
              <a:buSzPts val="1100"/>
              <a:buFont typeface="Arial"/>
              <a:buNone/>
            </a:pPr>
            <a:r>
              <a:rPr lang="en" sz="2400">
                <a:solidFill>
                  <a:schemeClr val="dk1"/>
                </a:solidFill>
                <a:highlight>
                  <a:schemeClr val="accent1"/>
                </a:highlight>
              </a:rPr>
              <a:t>Color space (specific organization of colours) [ex YUV etc]</a:t>
            </a:r>
            <a:endParaRPr sz="2400">
              <a:solidFill>
                <a:schemeClr val="dk1"/>
              </a:solidFill>
              <a:highlight>
                <a:schemeClr val="accent1"/>
              </a:highlight>
            </a:endParaRPr>
          </a:p>
          <a:p>
            <a:pPr indent="0" lvl="0" marL="0" rtl="0" algn="l">
              <a:lnSpc>
                <a:spcPct val="115000"/>
              </a:lnSpc>
              <a:spcBef>
                <a:spcPts val="0"/>
              </a:spcBef>
              <a:spcAft>
                <a:spcPts val="0"/>
              </a:spcAft>
              <a:buSzPts val="1400"/>
              <a:buNone/>
            </a:pPr>
            <a:r>
              <a:t/>
            </a:r>
            <a:endParaRPr sz="2000">
              <a:solidFill>
                <a:srgbClr val="000000"/>
              </a:solidFill>
            </a:endParaRPr>
          </a:p>
          <a:p>
            <a:pPr indent="0" lvl="0" marL="0" rtl="0" algn="l">
              <a:lnSpc>
                <a:spcPct val="115000"/>
              </a:lnSpc>
              <a:spcBef>
                <a:spcPts val="0"/>
              </a:spcBef>
              <a:spcAft>
                <a:spcPts val="1600"/>
              </a:spcAft>
              <a:buSzPts val="1400"/>
              <a:buNone/>
            </a:pPr>
            <a:r>
              <a:t/>
            </a:r>
            <a:endParaRPr/>
          </a:p>
        </p:txBody>
      </p:sp>
      <p:sp>
        <p:nvSpPr>
          <p:cNvPr id="148" name="Google Shape;148;p26"/>
          <p:cNvSpPr txBox="1"/>
          <p:nvPr>
            <p:ph type="title"/>
          </p:nvPr>
        </p:nvSpPr>
        <p:spPr>
          <a:xfrm>
            <a:off x="311700" y="4268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FADGI properties (con’t)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7"/>
          <p:cNvSpPr/>
          <p:nvPr/>
        </p:nvSpPr>
        <p:spPr>
          <a:xfrm>
            <a:off x="3181500" y="2973225"/>
            <a:ext cx="5650800" cy="1521000"/>
          </a:xfrm>
          <a:prstGeom prst="rect">
            <a:avLst/>
          </a:prstGeom>
          <a:noFill/>
          <a:ln cap="flat" cmpd="sng" w="2857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chemeClr val="dk1"/>
              </a:buClr>
              <a:buSzPts val="1100"/>
              <a:buFont typeface="Arial"/>
              <a:buNone/>
            </a:pPr>
            <a:r>
              <a:rPr lang="en"/>
              <a:t>FADGI properties (con’t)</a:t>
            </a:r>
            <a:endParaRPr/>
          </a:p>
        </p:txBody>
      </p:sp>
      <p:sp>
        <p:nvSpPr>
          <p:cNvPr id="155" name="Google Shape;155;p27"/>
          <p:cNvSpPr txBox="1"/>
          <p:nvPr>
            <p:ph idx="1" type="body"/>
          </p:nvPr>
        </p:nvSpPr>
        <p:spPr>
          <a:xfrm>
            <a:off x="311700" y="958050"/>
            <a:ext cx="5202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sz="2400">
                <a:solidFill>
                  <a:schemeClr val="dk1"/>
                </a:solidFill>
                <a:highlight>
                  <a:srgbClr val="FFFF00"/>
                </a:highlight>
              </a:rPr>
              <a:t>Chroma sampling</a:t>
            </a:r>
            <a:endParaRPr sz="2400">
              <a:solidFill>
                <a:schemeClr val="dk1"/>
              </a:solidFill>
              <a:highlight>
                <a:srgbClr val="FFFF00"/>
              </a:highlight>
            </a:endParaRPr>
          </a:p>
          <a:p>
            <a:pPr indent="0" lvl="0" marL="0" rtl="0" algn="l">
              <a:lnSpc>
                <a:spcPct val="115000"/>
              </a:lnSpc>
              <a:spcBef>
                <a:spcPts val="0"/>
              </a:spcBef>
              <a:spcAft>
                <a:spcPts val="0"/>
              </a:spcAft>
              <a:buSzPts val="1400"/>
              <a:buNone/>
            </a:pPr>
            <a:r>
              <a:rPr lang="en" sz="2400">
                <a:solidFill>
                  <a:schemeClr val="dk1"/>
                </a:solidFill>
                <a:highlight>
                  <a:srgbClr val="FFFF00"/>
                </a:highlight>
              </a:rPr>
              <a:t>File format (wrapper/container)</a:t>
            </a:r>
            <a:endParaRPr sz="2400">
              <a:solidFill>
                <a:schemeClr val="dk1"/>
              </a:solidFill>
              <a:highlight>
                <a:srgbClr val="FFFF00"/>
              </a:highlight>
            </a:endParaRPr>
          </a:p>
          <a:p>
            <a:pPr indent="0" lvl="0" marL="0" rtl="0" algn="l">
              <a:lnSpc>
                <a:spcPct val="115000"/>
              </a:lnSpc>
              <a:spcBef>
                <a:spcPts val="0"/>
              </a:spcBef>
              <a:spcAft>
                <a:spcPts val="0"/>
              </a:spcAft>
              <a:buSzPts val="1400"/>
              <a:buNone/>
            </a:pPr>
            <a:r>
              <a:rPr lang="en" sz="2400">
                <a:solidFill>
                  <a:schemeClr val="dk1"/>
                </a:solidFill>
              </a:rPr>
              <a:t>File bitstream encoding</a:t>
            </a:r>
            <a:endParaRPr sz="2400">
              <a:solidFill>
                <a:schemeClr val="dk1"/>
              </a:solidFill>
            </a:endParaRPr>
          </a:p>
          <a:p>
            <a:pPr indent="0" lvl="0" marL="0" rtl="0" algn="l">
              <a:lnSpc>
                <a:spcPct val="115000"/>
              </a:lnSpc>
              <a:spcBef>
                <a:spcPts val="0"/>
              </a:spcBef>
              <a:spcAft>
                <a:spcPts val="0"/>
              </a:spcAft>
              <a:buSzPts val="1400"/>
              <a:buNone/>
            </a:pPr>
            <a:r>
              <a:rPr lang="en" sz="2400">
                <a:solidFill>
                  <a:schemeClr val="dk1"/>
                </a:solidFill>
              </a:rPr>
              <a:t>Scan type (interlaced or progressive)</a:t>
            </a:r>
            <a:endParaRPr sz="2400">
              <a:solidFill>
                <a:schemeClr val="dk1"/>
              </a:solidFill>
            </a:endParaRPr>
          </a:p>
          <a:p>
            <a:pPr indent="0" lvl="0" marL="0" rtl="0" algn="l">
              <a:lnSpc>
                <a:spcPct val="115000"/>
              </a:lnSpc>
              <a:spcBef>
                <a:spcPts val="0"/>
              </a:spcBef>
              <a:spcAft>
                <a:spcPts val="0"/>
              </a:spcAft>
              <a:buSzPts val="1400"/>
              <a:buNone/>
            </a:pPr>
            <a:r>
              <a:rPr lang="en" sz="2400">
                <a:solidFill>
                  <a:schemeClr val="dk1"/>
                </a:solidFill>
                <a:highlight>
                  <a:srgbClr val="FFFF00"/>
                </a:highlight>
              </a:rPr>
              <a:t>Timecode</a:t>
            </a:r>
            <a:endParaRPr sz="2400">
              <a:solidFill>
                <a:schemeClr val="dk1"/>
              </a:solidFill>
              <a:highlight>
                <a:srgbClr val="FFFF00"/>
              </a:highlight>
            </a:endParaRPr>
          </a:p>
          <a:p>
            <a:pPr indent="0" lvl="0" marL="0" rtl="0" algn="l">
              <a:lnSpc>
                <a:spcPct val="115000"/>
              </a:lnSpc>
              <a:spcBef>
                <a:spcPts val="0"/>
              </a:spcBef>
              <a:spcAft>
                <a:spcPts val="0"/>
              </a:spcAft>
              <a:buSzPts val="1400"/>
              <a:buNone/>
            </a:pPr>
            <a:r>
              <a:rPr lang="en" sz="2400">
                <a:solidFill>
                  <a:schemeClr val="dk1"/>
                </a:solidFill>
              </a:rPr>
              <a:t>File size</a:t>
            </a:r>
            <a:endParaRPr sz="2400">
              <a:solidFill>
                <a:schemeClr val="dk1"/>
              </a:solidFill>
            </a:endParaRPr>
          </a:p>
          <a:p>
            <a:pPr indent="0" lvl="0" marL="0" rtl="0" algn="l">
              <a:lnSpc>
                <a:spcPct val="115000"/>
              </a:lnSpc>
              <a:spcBef>
                <a:spcPts val="0"/>
              </a:spcBef>
              <a:spcAft>
                <a:spcPts val="0"/>
              </a:spcAft>
              <a:buSzPts val="1400"/>
              <a:buNone/>
            </a:pPr>
            <a:r>
              <a:rPr lang="en" sz="2400">
                <a:solidFill>
                  <a:schemeClr val="dk1"/>
                </a:solidFill>
                <a:highlight>
                  <a:srgbClr val="FFFF00"/>
                </a:highlight>
              </a:rPr>
              <a:t>Captions/Subtitles</a:t>
            </a:r>
            <a:endParaRPr sz="2400">
              <a:solidFill>
                <a:schemeClr val="dk1"/>
              </a:solidFill>
              <a:highlight>
                <a:srgbClr val="FFFF00"/>
              </a:highlight>
            </a:endParaRPr>
          </a:p>
          <a:p>
            <a:pPr indent="0" lvl="0" marL="0" rtl="0" algn="l">
              <a:lnSpc>
                <a:spcPct val="115000"/>
              </a:lnSpc>
              <a:spcBef>
                <a:spcPts val="0"/>
              </a:spcBef>
              <a:spcAft>
                <a:spcPts val="0"/>
              </a:spcAft>
              <a:buSzPts val="1400"/>
              <a:buNone/>
            </a:pPr>
            <a:r>
              <a:rPr lang="en" sz="2400">
                <a:solidFill>
                  <a:schemeClr val="dk1"/>
                </a:solidFill>
                <a:highlight>
                  <a:srgbClr val="FFFF00"/>
                </a:highlight>
              </a:rPr>
              <a:t>Field order</a:t>
            </a:r>
            <a:endParaRPr sz="2400">
              <a:solidFill>
                <a:schemeClr val="dk1"/>
              </a:solidFill>
              <a:highlight>
                <a:srgbClr val="FFFF00"/>
              </a:highlight>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1600"/>
              </a:spcBef>
              <a:spcAft>
                <a:spcPts val="0"/>
              </a:spcAft>
              <a:buSzPts val="1400"/>
              <a:buNone/>
            </a:pPr>
            <a:r>
              <a:t/>
            </a:r>
            <a:endParaRPr sz="2400">
              <a:solidFill>
                <a:srgbClr val="000000"/>
              </a:solidFill>
            </a:endParaRPr>
          </a:p>
          <a:p>
            <a:pPr indent="0" lvl="0" marL="0" rtl="0" algn="l">
              <a:lnSpc>
                <a:spcPct val="115000"/>
              </a:lnSpc>
              <a:spcBef>
                <a:spcPts val="0"/>
              </a:spcBef>
              <a:spcAft>
                <a:spcPts val="0"/>
              </a:spcAft>
              <a:buSzPts val="1400"/>
              <a:buNone/>
            </a:pPr>
            <a:r>
              <a:t/>
            </a:r>
            <a:endParaRPr sz="2000">
              <a:solidFill>
                <a:srgbClr val="000000"/>
              </a:solidFill>
            </a:endParaRPr>
          </a:p>
          <a:p>
            <a:pPr indent="0" lvl="0" marL="0" rtl="0" algn="l">
              <a:lnSpc>
                <a:spcPct val="115000"/>
              </a:lnSpc>
              <a:spcBef>
                <a:spcPts val="0"/>
              </a:spcBef>
              <a:spcAft>
                <a:spcPts val="1600"/>
              </a:spcAft>
              <a:buSzPts val="1400"/>
              <a:buNone/>
            </a:pPr>
            <a:r>
              <a:t/>
            </a:r>
            <a:endParaRPr/>
          </a:p>
        </p:txBody>
      </p:sp>
      <p:sp>
        <p:nvSpPr>
          <p:cNvPr id="156" name="Google Shape;156;p27"/>
          <p:cNvSpPr txBox="1"/>
          <p:nvPr>
            <p:ph idx="2" type="body"/>
          </p:nvPr>
        </p:nvSpPr>
        <p:spPr>
          <a:xfrm>
            <a:off x="3181500" y="2973225"/>
            <a:ext cx="5650800" cy="15210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SzPts val="1400"/>
              <a:buNone/>
            </a:pPr>
            <a:r>
              <a:rPr b="1" i="1" lang="en" sz="2400">
                <a:solidFill>
                  <a:srgbClr val="000000"/>
                </a:solidFill>
              </a:rPr>
              <a:t>A few more maybes: </a:t>
            </a:r>
            <a:endParaRPr i="1" sz="2400">
              <a:solidFill>
                <a:srgbClr val="000000"/>
              </a:solidFill>
              <a:highlight>
                <a:srgbClr val="FFFF00"/>
              </a:highlight>
            </a:endParaRPr>
          </a:p>
          <a:p>
            <a:pPr indent="0" lvl="0" marL="0" rtl="0" algn="r">
              <a:lnSpc>
                <a:spcPct val="115000"/>
              </a:lnSpc>
              <a:spcBef>
                <a:spcPts val="0"/>
              </a:spcBef>
              <a:spcAft>
                <a:spcPts val="0"/>
              </a:spcAft>
              <a:buSzPts val="1400"/>
              <a:buNone/>
            </a:pPr>
            <a:r>
              <a:rPr i="1" lang="en" sz="2400">
                <a:solidFill>
                  <a:srgbClr val="000000"/>
                </a:solidFill>
                <a:highlight>
                  <a:srgbClr val="FFFF00"/>
                </a:highlight>
              </a:rPr>
              <a:t>Frame rate mode (constant/variable)</a:t>
            </a:r>
            <a:endParaRPr i="1" sz="2400">
              <a:solidFill>
                <a:srgbClr val="000000"/>
              </a:solidFill>
              <a:highlight>
                <a:srgbClr val="FFFF00"/>
              </a:highlight>
            </a:endParaRPr>
          </a:p>
          <a:p>
            <a:pPr indent="0" lvl="0" marL="0" rtl="0" algn="r">
              <a:lnSpc>
                <a:spcPct val="115000"/>
              </a:lnSpc>
              <a:spcBef>
                <a:spcPts val="0"/>
              </a:spcBef>
              <a:spcAft>
                <a:spcPts val="0"/>
              </a:spcAft>
              <a:buSzPts val="1400"/>
              <a:buNone/>
            </a:pPr>
            <a:r>
              <a:rPr i="1" lang="en" sz="2400">
                <a:solidFill>
                  <a:srgbClr val="000000"/>
                </a:solidFill>
                <a:highlight>
                  <a:srgbClr val="FFFF00"/>
                </a:highlight>
              </a:rPr>
              <a:t>Compression ratio</a:t>
            </a:r>
            <a:endParaRPr i="1" sz="2400">
              <a:solidFill>
                <a:srgbClr val="000000"/>
              </a:solidFill>
              <a:highlight>
                <a:srgbClr val="FFFF00"/>
              </a:highlight>
            </a:endParaRPr>
          </a:p>
          <a:p>
            <a:pPr indent="0" lvl="0" marL="0" rtl="0" algn="l">
              <a:lnSpc>
                <a:spcPct val="115000"/>
              </a:lnSpc>
              <a:spcBef>
                <a:spcPts val="0"/>
              </a:spcBef>
              <a:spcAft>
                <a:spcPts val="1600"/>
              </a:spcAft>
              <a:buSzPts val="14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162" name="Google Shape;162;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163" name="Google Shape;163;p28"/>
          <p:cNvPicPr preferRelativeResize="0"/>
          <p:nvPr/>
        </p:nvPicPr>
        <p:blipFill rotWithShape="1">
          <a:blip r:embed="rId3">
            <a:alphaModFix/>
          </a:blip>
          <a:srcRect b="0" l="0" r="0" t="0"/>
          <a:stretch/>
        </p:blipFill>
        <p:spPr>
          <a:xfrm>
            <a:off x="942975" y="445025"/>
            <a:ext cx="7258050" cy="1885950"/>
          </a:xfrm>
          <a:prstGeom prst="rect">
            <a:avLst/>
          </a:prstGeom>
          <a:noFill/>
          <a:ln cap="flat" cmpd="sng" w="28575">
            <a:solidFill>
              <a:srgbClr val="666666"/>
            </a:solidFill>
            <a:prstDash val="solid"/>
            <a:round/>
            <a:headEnd len="sm" w="sm" type="none"/>
            <a:tailEnd len="sm" w="sm" type="none"/>
          </a:ln>
        </p:spPr>
      </p:pic>
      <p:pic>
        <p:nvPicPr>
          <p:cNvPr id="164" name="Google Shape;164;p28"/>
          <p:cNvPicPr preferRelativeResize="0"/>
          <p:nvPr/>
        </p:nvPicPr>
        <p:blipFill rotWithShape="1">
          <a:blip r:embed="rId4">
            <a:alphaModFix/>
          </a:blip>
          <a:srcRect b="0" l="0" r="0" t="0"/>
          <a:stretch/>
        </p:blipFill>
        <p:spPr>
          <a:xfrm>
            <a:off x="238125" y="2474325"/>
            <a:ext cx="8667750" cy="1905000"/>
          </a:xfrm>
          <a:prstGeom prst="rect">
            <a:avLst/>
          </a:prstGeom>
          <a:noFill/>
          <a:ln cap="flat" cmpd="sng" w="28575">
            <a:solidFill>
              <a:srgbClr val="666666"/>
            </a:solidFill>
            <a:prstDash val="solid"/>
            <a:round/>
            <a:headEnd len="sm" w="sm" type="none"/>
            <a:tailEnd len="sm" w="sm" type="none"/>
          </a:ln>
        </p:spPr>
      </p:pic>
      <p:sp>
        <p:nvSpPr>
          <p:cNvPr id="165" name="Google Shape;165;p28"/>
          <p:cNvSpPr txBox="1"/>
          <p:nvPr/>
        </p:nvSpPr>
        <p:spPr>
          <a:xfrm>
            <a:off x="2276350" y="4522675"/>
            <a:ext cx="4152900" cy="3996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chemeClr val="dk1"/>
              </a:buClr>
              <a:buSzPts val="1100"/>
              <a:buFont typeface="Arial"/>
              <a:buNone/>
            </a:pPr>
            <a:r>
              <a:rPr b="0" i="0" lang="en" sz="2400" u="sng" cap="none" strike="noStrike">
                <a:solidFill>
                  <a:schemeClr val="accent5"/>
                </a:solidFill>
                <a:latin typeface="Arial"/>
                <a:ea typeface="Arial"/>
                <a:cs typeface="Arial"/>
                <a:sym typeface="Arial"/>
              </a:rPr>
              <a:t>http://tiny.cc/1vd9gz</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171" name="Google Shape;171;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172" name="Google Shape;172;p29"/>
          <p:cNvPicPr preferRelativeResize="0"/>
          <p:nvPr/>
        </p:nvPicPr>
        <p:blipFill rotWithShape="1">
          <a:blip r:embed="rId3">
            <a:alphaModFix/>
          </a:blip>
          <a:srcRect b="0" l="0" r="0" t="0"/>
          <a:stretch/>
        </p:blipFill>
        <p:spPr>
          <a:xfrm>
            <a:off x="1442125" y="1434838"/>
            <a:ext cx="6000750" cy="1895475"/>
          </a:xfrm>
          <a:prstGeom prst="rect">
            <a:avLst/>
          </a:prstGeom>
          <a:noFill/>
          <a:ln cap="flat" cmpd="sng" w="28575">
            <a:solidFill>
              <a:srgbClr val="666666"/>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highlight>
                  <a:srgbClr val="FFFF00"/>
                </a:highlight>
              </a:rPr>
              <a:t>Chroma sampling</a:t>
            </a:r>
            <a:endParaRPr>
              <a:highlight>
                <a:srgbClr val="FFFF00"/>
              </a:highlight>
            </a:endParaRPr>
          </a:p>
        </p:txBody>
      </p:sp>
      <p:sp>
        <p:nvSpPr>
          <p:cNvPr id="178" name="Google Shape;178;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179" name="Google Shape;179;p30"/>
          <p:cNvPicPr preferRelativeResize="0"/>
          <p:nvPr/>
        </p:nvPicPr>
        <p:blipFill rotWithShape="1">
          <a:blip r:embed="rId3">
            <a:alphaModFix/>
          </a:blip>
          <a:srcRect b="0" l="0" r="0" t="0"/>
          <a:stretch/>
        </p:blipFill>
        <p:spPr>
          <a:xfrm>
            <a:off x="0" y="1152484"/>
            <a:ext cx="9143999" cy="3266933"/>
          </a:xfrm>
          <a:prstGeom prst="rect">
            <a:avLst/>
          </a:prstGeom>
          <a:noFill/>
          <a:ln cap="flat" cmpd="sng" w="28575">
            <a:solidFill>
              <a:srgbClr val="666666"/>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highlight>
                  <a:schemeClr val="accent1"/>
                </a:highlight>
              </a:rPr>
              <a:t>Video Tracks or Channels</a:t>
            </a:r>
            <a:endParaRPr>
              <a:highlight>
                <a:schemeClr val="accent1"/>
              </a:highlight>
            </a:endParaRPr>
          </a:p>
        </p:txBody>
      </p:sp>
      <p:pic>
        <p:nvPicPr>
          <p:cNvPr id="185" name="Google Shape;185;p31"/>
          <p:cNvPicPr preferRelativeResize="0"/>
          <p:nvPr/>
        </p:nvPicPr>
        <p:blipFill rotWithShape="1">
          <a:blip r:embed="rId3">
            <a:alphaModFix/>
          </a:blip>
          <a:srcRect b="0" l="0" r="0" t="0"/>
          <a:stretch/>
        </p:blipFill>
        <p:spPr>
          <a:xfrm>
            <a:off x="-8812" y="1078907"/>
            <a:ext cx="9143999" cy="1717435"/>
          </a:xfrm>
          <a:prstGeom prst="rect">
            <a:avLst/>
          </a:prstGeom>
          <a:noFill/>
          <a:ln>
            <a:noFill/>
          </a:ln>
        </p:spPr>
      </p:pic>
      <p:sp>
        <p:nvSpPr>
          <p:cNvPr id="186" name="Google Shape;186;p31"/>
          <p:cNvSpPr/>
          <p:nvPr/>
        </p:nvSpPr>
        <p:spPr>
          <a:xfrm>
            <a:off x="8813" y="1074500"/>
            <a:ext cx="9144000" cy="1743900"/>
          </a:xfrm>
          <a:prstGeom prst="rect">
            <a:avLst/>
          </a:prstGeom>
          <a:noFill/>
          <a:ln cap="flat" cmpd="sng" w="2857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31"/>
          <p:cNvSpPr/>
          <p:nvPr/>
        </p:nvSpPr>
        <p:spPr>
          <a:xfrm>
            <a:off x="7177988" y="2051025"/>
            <a:ext cx="1957200" cy="7674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8" name="Google Shape;188;p31"/>
          <p:cNvPicPr preferRelativeResize="0"/>
          <p:nvPr/>
        </p:nvPicPr>
        <p:blipFill rotWithShape="1">
          <a:blip r:embed="rId4">
            <a:alphaModFix/>
          </a:blip>
          <a:srcRect b="11970" l="0" r="0" t="0"/>
          <a:stretch/>
        </p:blipFill>
        <p:spPr>
          <a:xfrm>
            <a:off x="8825" y="2875175"/>
            <a:ext cx="7965425" cy="1951250"/>
          </a:xfrm>
          <a:prstGeom prst="rect">
            <a:avLst/>
          </a:prstGeom>
          <a:noFill/>
          <a:ln cap="flat" cmpd="sng" w="28575">
            <a:solidFill>
              <a:srgbClr val="999999"/>
            </a:solidFill>
            <a:prstDash val="solid"/>
            <a:round/>
            <a:headEnd len="sm" w="sm" type="none"/>
            <a:tailEnd len="sm" w="sm" type="none"/>
          </a:ln>
        </p:spPr>
      </p:pic>
      <p:sp>
        <p:nvSpPr>
          <p:cNvPr id="189" name="Google Shape;189;p31"/>
          <p:cNvSpPr/>
          <p:nvPr/>
        </p:nvSpPr>
        <p:spPr>
          <a:xfrm rot="10800000">
            <a:off x="7974250" y="2875175"/>
            <a:ext cx="687000" cy="1180200"/>
          </a:xfrm>
          <a:prstGeom prst="bentArrow">
            <a:avLst>
              <a:gd fmla="val 25000" name="adj1"/>
              <a:gd fmla="val 25000" name="adj2"/>
              <a:gd fmla="val 25000" name="adj3"/>
              <a:gd fmla="val 43750" name="adj4"/>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sp>
        <p:nvSpPr>
          <p:cNvPr id="195" name="Google Shape;195;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Sometimes a summary is enough ... </a:t>
            </a:r>
            <a:endParaRPr/>
          </a:p>
        </p:txBody>
      </p:sp>
      <p:sp>
        <p:nvSpPr>
          <p:cNvPr id="196" name="Google Shape;196;p32"/>
          <p:cNvSpPr txBox="1"/>
          <p:nvPr/>
        </p:nvSpPr>
        <p:spPr>
          <a:xfrm>
            <a:off x="311700" y="4328250"/>
            <a:ext cx="8520600" cy="34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Arial"/>
                <a:ea typeface="Arial"/>
                <a:cs typeface="Arial"/>
                <a:sym typeface="Arial"/>
              </a:rPr>
              <a:t>Duration = runtime of the video. Simple, right?</a:t>
            </a:r>
            <a:endParaRPr b="0" i="0" sz="2800" u="none" cap="none" strike="noStrike">
              <a:solidFill>
                <a:schemeClr val="dk1"/>
              </a:solidFill>
              <a:latin typeface="Arial"/>
              <a:ea typeface="Arial"/>
              <a:cs typeface="Arial"/>
              <a:sym typeface="Arial"/>
            </a:endParaRPr>
          </a:p>
        </p:txBody>
      </p:sp>
      <p:pic>
        <p:nvPicPr>
          <p:cNvPr id="197" name="Google Shape;197;p32"/>
          <p:cNvPicPr preferRelativeResize="0"/>
          <p:nvPr/>
        </p:nvPicPr>
        <p:blipFill rotWithShape="1">
          <a:blip r:embed="rId3">
            <a:alphaModFix/>
          </a:blip>
          <a:srcRect b="0" l="0" r="0" t="0"/>
          <a:stretch/>
        </p:blipFill>
        <p:spPr>
          <a:xfrm>
            <a:off x="0" y="1429456"/>
            <a:ext cx="9144001" cy="2566439"/>
          </a:xfrm>
          <a:prstGeom prst="rect">
            <a:avLst/>
          </a:prstGeom>
          <a:noFill/>
          <a:ln>
            <a:noFill/>
          </a:ln>
        </p:spPr>
      </p:pic>
      <p:sp>
        <p:nvSpPr>
          <p:cNvPr id="198" name="Google Shape;198;p32"/>
          <p:cNvSpPr/>
          <p:nvPr/>
        </p:nvSpPr>
        <p:spPr>
          <a:xfrm>
            <a:off x="0" y="1426800"/>
            <a:ext cx="9144000" cy="2571600"/>
          </a:xfrm>
          <a:prstGeom prst="rect">
            <a:avLst/>
          </a:prstGeom>
          <a:noFill/>
          <a:ln cap="flat" cmpd="sng" w="2857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204" name="Google Shape;204;p33"/>
          <p:cNvPicPr preferRelativeResize="0"/>
          <p:nvPr/>
        </p:nvPicPr>
        <p:blipFill rotWithShape="1">
          <a:blip r:embed="rId3">
            <a:alphaModFix/>
          </a:blip>
          <a:srcRect b="0" l="0" r="0" t="0"/>
          <a:stretch/>
        </p:blipFill>
        <p:spPr>
          <a:xfrm>
            <a:off x="0" y="837518"/>
            <a:ext cx="9143999" cy="4198914"/>
          </a:xfrm>
          <a:prstGeom prst="rect">
            <a:avLst/>
          </a:prstGeom>
          <a:noFill/>
          <a:ln>
            <a:noFill/>
          </a:ln>
        </p:spPr>
      </p:pic>
      <p:sp>
        <p:nvSpPr>
          <p:cNvPr id="205" name="Google Shape;205;p33"/>
          <p:cNvSpPr txBox="1"/>
          <p:nvPr>
            <p:ph type="title"/>
          </p:nvPr>
        </p:nvSpPr>
        <p:spPr>
          <a:xfrm>
            <a:off x="311700" y="2648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Sometimes engineers are in the room &amp; then this happens ...</a:t>
            </a:r>
            <a:endParaRPr sz="2400"/>
          </a:p>
        </p:txBody>
      </p:sp>
      <p:sp>
        <p:nvSpPr>
          <p:cNvPr id="206" name="Google Shape;206;p33"/>
          <p:cNvSpPr/>
          <p:nvPr/>
        </p:nvSpPr>
        <p:spPr>
          <a:xfrm>
            <a:off x="0" y="827900"/>
            <a:ext cx="9161700" cy="4315500"/>
          </a:xfrm>
          <a:prstGeom prst="rect">
            <a:avLst/>
          </a:prstGeom>
          <a:noFill/>
          <a:ln cap="flat" cmpd="sng" w="2857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Project links</a:t>
            </a:r>
            <a:endParaRPr sz="3000"/>
          </a:p>
        </p:txBody>
      </p:sp>
      <p:sp>
        <p:nvSpPr>
          <p:cNvPr id="73" name="Google Shape;73;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SzPts val="1800"/>
              <a:buNone/>
            </a:pPr>
            <a:r>
              <a:rPr lang="en" sz="2600">
                <a:solidFill>
                  <a:schemeClr val="dk1"/>
                </a:solidFill>
              </a:rPr>
              <a:t>Easiest way: </a:t>
            </a:r>
            <a:r>
              <a:rPr lang="en" u="sng">
                <a:solidFill>
                  <a:schemeClr val="hlink"/>
                </a:solidFill>
                <a:hlinkClick r:id="rId3"/>
              </a:rPr>
              <a:t>http://www.digitizationguidelines.gov/guidelines/sigpropvideo.html</a:t>
            </a:r>
            <a:endParaRPr u="sng">
              <a:solidFill>
                <a:schemeClr val="hlink"/>
              </a:solidFill>
            </a:endParaRPr>
          </a:p>
          <a:p>
            <a:pPr indent="0" lvl="0" marL="0" marR="0" rtl="0" algn="l">
              <a:lnSpc>
                <a:spcPct val="115000"/>
              </a:lnSpc>
              <a:spcBef>
                <a:spcPts val="1600"/>
              </a:spcBef>
              <a:spcAft>
                <a:spcPts val="0"/>
              </a:spcAft>
              <a:buSzPts val="1800"/>
              <a:buNone/>
            </a:pPr>
            <a:r>
              <a:rPr lang="en" sz="2600">
                <a:solidFill>
                  <a:schemeClr val="dk1"/>
                </a:solidFill>
              </a:rPr>
              <a:t>FSPDV Context direct link: </a:t>
            </a:r>
            <a:r>
              <a:rPr lang="en" sz="2400" u="sng">
                <a:solidFill>
                  <a:schemeClr val="hlink"/>
                </a:solidFill>
              </a:rPr>
              <a:t>http://tiny.cc/8ud9gz</a:t>
            </a:r>
            <a:endParaRPr sz="2400" u="sng">
              <a:solidFill>
                <a:schemeClr val="hlink"/>
              </a:solidFill>
            </a:endParaRPr>
          </a:p>
          <a:p>
            <a:pPr indent="0" lvl="0" marL="0" rtl="0" algn="l">
              <a:lnSpc>
                <a:spcPct val="115000"/>
              </a:lnSpc>
              <a:spcBef>
                <a:spcPts val="1600"/>
              </a:spcBef>
              <a:spcAft>
                <a:spcPts val="1600"/>
              </a:spcAft>
              <a:buSzPts val="1800"/>
              <a:buNone/>
            </a:pPr>
            <a:r>
              <a:rPr lang="en" sz="2600">
                <a:solidFill>
                  <a:schemeClr val="dk1"/>
                </a:solidFill>
              </a:rPr>
              <a:t>FSPDV Spreadsheet direct link: </a:t>
            </a:r>
            <a:r>
              <a:rPr lang="en" sz="2400" u="sng">
                <a:solidFill>
                  <a:schemeClr val="hlink"/>
                </a:solidFill>
              </a:rPr>
              <a:t>http://tiny.cc/1vd9gz</a:t>
            </a:r>
            <a:endParaRPr sz="2400" u="sng">
              <a:solidFill>
                <a:schemeClr val="hlink"/>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4"/>
          <p:cNvSpPr txBox="1"/>
          <p:nvPr>
            <p:ph idx="1" type="body"/>
          </p:nvPr>
        </p:nvSpPr>
        <p:spPr>
          <a:xfrm>
            <a:off x="311700" y="504900"/>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400">
                <a:solidFill>
                  <a:schemeClr val="dk1"/>
                </a:solidFill>
              </a:rPr>
              <a:t>We are still very drafty (best intentions and all that...) - lots of “to come”</a:t>
            </a:r>
            <a:endParaRPr sz="2400">
              <a:solidFill>
                <a:schemeClr val="dk1"/>
              </a:solidFill>
            </a:endParaRPr>
          </a:p>
          <a:p>
            <a:pPr indent="0" lvl="0" marL="0" rtl="0" algn="l">
              <a:lnSpc>
                <a:spcPct val="115000"/>
              </a:lnSpc>
              <a:spcBef>
                <a:spcPts val="0"/>
              </a:spcBef>
              <a:spcAft>
                <a:spcPts val="0"/>
              </a:spcAft>
              <a:buSzPts val="1800"/>
              <a:buNone/>
            </a:pPr>
            <a:r>
              <a:t/>
            </a:r>
            <a:endParaRPr sz="2400">
              <a:solidFill>
                <a:schemeClr val="dk1"/>
              </a:solidFill>
            </a:endParaRPr>
          </a:p>
          <a:p>
            <a:pPr indent="0" lvl="0" marL="0" rtl="0" algn="l">
              <a:lnSpc>
                <a:spcPct val="115000"/>
              </a:lnSpc>
              <a:spcBef>
                <a:spcPts val="0"/>
              </a:spcBef>
              <a:spcAft>
                <a:spcPts val="0"/>
              </a:spcAft>
              <a:buSzPts val="1800"/>
              <a:buNone/>
            </a:pPr>
            <a:r>
              <a:t/>
            </a:r>
            <a:endParaRPr sz="2400">
              <a:solidFill>
                <a:schemeClr val="dk1"/>
              </a:solidFill>
            </a:endParaRPr>
          </a:p>
          <a:p>
            <a:pPr indent="0" lvl="0" marL="0" rtl="0" algn="l">
              <a:lnSpc>
                <a:spcPct val="115000"/>
              </a:lnSpc>
              <a:spcBef>
                <a:spcPts val="0"/>
              </a:spcBef>
              <a:spcAft>
                <a:spcPts val="0"/>
              </a:spcAft>
              <a:buSzPts val="1800"/>
              <a:buNone/>
            </a:pPr>
            <a:r>
              <a:t/>
            </a:r>
            <a:endParaRPr sz="1200">
              <a:solidFill>
                <a:schemeClr val="dk1"/>
              </a:solidFill>
            </a:endParaRPr>
          </a:p>
          <a:p>
            <a:pPr indent="0" lvl="0" marL="0" rtl="0" algn="l">
              <a:lnSpc>
                <a:spcPct val="115000"/>
              </a:lnSpc>
              <a:spcBef>
                <a:spcPts val="0"/>
              </a:spcBef>
              <a:spcAft>
                <a:spcPts val="0"/>
              </a:spcAft>
              <a:buSzPts val="1800"/>
              <a:buNone/>
            </a:pPr>
            <a:r>
              <a:rPr lang="en" sz="2400">
                <a:solidFill>
                  <a:schemeClr val="dk1"/>
                </a:solidFill>
              </a:rPr>
              <a:t>Once complete, the project will include a summary page (hopefully formatted for printing out on one sheet - like a poster), a more detailed explanation of key terms and concepts, references and other resources. </a:t>
            </a:r>
            <a:endParaRPr sz="2400">
              <a:solidFill>
                <a:schemeClr val="dk1"/>
              </a:solidFill>
            </a:endParaRPr>
          </a:p>
          <a:p>
            <a:pPr indent="0" lvl="0" marL="0" rtl="0" algn="l">
              <a:lnSpc>
                <a:spcPct val="115000"/>
              </a:lnSpc>
              <a:spcBef>
                <a:spcPts val="0"/>
              </a:spcBef>
              <a:spcAft>
                <a:spcPts val="0"/>
              </a:spcAft>
              <a:buSzPts val="1800"/>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2400">
                <a:solidFill>
                  <a:schemeClr val="dk1"/>
                </a:solidFill>
              </a:rPr>
              <a:t>Comments are ALWAYS welcome!</a:t>
            </a:r>
            <a:endParaRPr sz="2400">
              <a:solidFill>
                <a:schemeClr val="dk1"/>
              </a:solidFill>
            </a:endParaRPr>
          </a:p>
          <a:p>
            <a:pPr indent="0" lvl="0" marL="0" rtl="0" algn="l">
              <a:lnSpc>
                <a:spcPct val="115000"/>
              </a:lnSpc>
              <a:spcBef>
                <a:spcPts val="0"/>
              </a:spcBef>
              <a:spcAft>
                <a:spcPts val="1600"/>
              </a:spcAft>
              <a:buSzPts val="1800"/>
              <a:buNone/>
            </a:pPr>
            <a:r>
              <a:t/>
            </a:r>
            <a:endParaRPr/>
          </a:p>
        </p:txBody>
      </p:sp>
      <p:pic>
        <p:nvPicPr>
          <p:cNvPr id="212" name="Google Shape;212;p34"/>
          <p:cNvPicPr preferRelativeResize="0"/>
          <p:nvPr/>
        </p:nvPicPr>
        <p:blipFill rotWithShape="1">
          <a:blip r:embed="rId3">
            <a:alphaModFix/>
          </a:blip>
          <a:srcRect b="0" l="0" r="0" t="0"/>
          <a:stretch/>
        </p:blipFill>
        <p:spPr>
          <a:xfrm>
            <a:off x="311700" y="1714900"/>
            <a:ext cx="8291625" cy="455600"/>
          </a:xfrm>
          <a:prstGeom prst="rect">
            <a:avLst/>
          </a:prstGeom>
          <a:noFill/>
          <a:ln cap="flat" cmpd="sng" w="28575">
            <a:solidFill>
              <a:srgbClr val="666666"/>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FADGI Shout Outs to</a:t>
            </a:r>
            <a:endParaRPr/>
          </a:p>
        </p:txBody>
      </p:sp>
      <p:sp>
        <p:nvSpPr>
          <p:cNvPr id="218" name="Google Shape;218;p3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800">
                <a:solidFill>
                  <a:schemeClr val="dk1"/>
                </a:solidFill>
              </a:rPr>
              <a:t>AJ Lawrence (NMAAHC)</a:t>
            </a:r>
            <a:endParaRPr sz="1800">
              <a:solidFill>
                <a:schemeClr val="dk1"/>
              </a:solidFill>
            </a:endParaRPr>
          </a:p>
          <a:p>
            <a:pPr indent="0" lvl="0" marL="0" rtl="0" algn="l">
              <a:lnSpc>
                <a:spcPct val="100000"/>
              </a:lnSpc>
              <a:spcBef>
                <a:spcPts val="500"/>
              </a:spcBef>
              <a:spcAft>
                <a:spcPts val="0"/>
              </a:spcAft>
              <a:buSzPts val="1400"/>
              <a:buNone/>
            </a:pPr>
            <a:r>
              <a:rPr lang="en" sz="1800">
                <a:solidFill>
                  <a:schemeClr val="dk1"/>
                </a:solidFill>
              </a:rPr>
              <a:t>Andy Marchesseault (VOA)</a:t>
            </a:r>
            <a:endParaRPr sz="1800">
              <a:solidFill>
                <a:schemeClr val="dk1"/>
              </a:solidFill>
            </a:endParaRPr>
          </a:p>
          <a:p>
            <a:pPr indent="0" lvl="0" marL="0" rtl="0" algn="l">
              <a:lnSpc>
                <a:spcPct val="100000"/>
              </a:lnSpc>
              <a:spcBef>
                <a:spcPts val="500"/>
              </a:spcBef>
              <a:spcAft>
                <a:spcPts val="0"/>
              </a:spcAft>
              <a:buSzPts val="1400"/>
              <a:buNone/>
            </a:pPr>
            <a:r>
              <a:rPr lang="en" sz="1800">
                <a:solidFill>
                  <a:schemeClr val="dk1"/>
                </a:solidFill>
              </a:rPr>
              <a:t>Blake McDowell (NMAAHC)</a:t>
            </a:r>
            <a:endParaRPr sz="1800">
              <a:solidFill>
                <a:schemeClr val="dk1"/>
              </a:solidFill>
            </a:endParaRPr>
          </a:p>
          <a:p>
            <a:pPr indent="0" lvl="0" marL="0" rtl="0" algn="l">
              <a:lnSpc>
                <a:spcPct val="100000"/>
              </a:lnSpc>
              <a:spcBef>
                <a:spcPts val="500"/>
              </a:spcBef>
              <a:spcAft>
                <a:spcPts val="0"/>
              </a:spcAft>
              <a:buSzPts val="1400"/>
              <a:buNone/>
            </a:pPr>
            <a:r>
              <a:rPr lang="en" sz="1800">
                <a:solidFill>
                  <a:schemeClr val="dk1"/>
                </a:solidFill>
              </a:rPr>
              <a:t>Charles Hosale (AFC/LC) </a:t>
            </a:r>
            <a:endParaRPr sz="1800">
              <a:solidFill>
                <a:schemeClr val="dk1"/>
              </a:solidFill>
            </a:endParaRPr>
          </a:p>
          <a:p>
            <a:pPr indent="0" lvl="0" marL="0" rtl="0" algn="l">
              <a:lnSpc>
                <a:spcPct val="100000"/>
              </a:lnSpc>
              <a:spcBef>
                <a:spcPts val="500"/>
              </a:spcBef>
              <a:spcAft>
                <a:spcPts val="0"/>
              </a:spcAft>
              <a:buSzPts val="1400"/>
              <a:buNone/>
            </a:pPr>
            <a:r>
              <a:rPr lang="en" sz="1800">
                <a:solidFill>
                  <a:schemeClr val="dk1"/>
                </a:solidFill>
              </a:rPr>
              <a:t>Courtney Egan (NARA)</a:t>
            </a:r>
            <a:endParaRPr sz="1800">
              <a:solidFill>
                <a:schemeClr val="dk1"/>
              </a:solidFill>
            </a:endParaRPr>
          </a:p>
          <a:p>
            <a:pPr indent="0" lvl="0" marL="0" rtl="0" algn="l">
              <a:lnSpc>
                <a:spcPct val="100000"/>
              </a:lnSpc>
              <a:spcBef>
                <a:spcPts val="500"/>
              </a:spcBef>
              <a:spcAft>
                <a:spcPts val="0"/>
              </a:spcAft>
              <a:buSzPts val="1400"/>
              <a:buNone/>
            </a:pPr>
            <a:r>
              <a:rPr lang="en" sz="1800">
                <a:solidFill>
                  <a:schemeClr val="dk1"/>
                </a:solidFill>
              </a:rPr>
              <a:t>Crystal Sanchez (SI OCIO)</a:t>
            </a:r>
            <a:endParaRPr sz="1800">
              <a:solidFill>
                <a:schemeClr val="dk1"/>
              </a:solidFill>
            </a:endParaRPr>
          </a:p>
          <a:p>
            <a:pPr indent="0" lvl="0" marL="0" rtl="0" algn="l">
              <a:lnSpc>
                <a:spcPct val="100000"/>
              </a:lnSpc>
              <a:spcBef>
                <a:spcPts val="500"/>
              </a:spcBef>
              <a:spcAft>
                <a:spcPts val="0"/>
              </a:spcAft>
              <a:buSzPts val="1400"/>
              <a:buNone/>
            </a:pPr>
            <a:r>
              <a:rPr lang="en" sz="1800">
                <a:solidFill>
                  <a:schemeClr val="dk1"/>
                </a:solidFill>
              </a:rPr>
              <a:t>Dan Finn (SAAM) </a:t>
            </a:r>
            <a:endParaRPr sz="1800">
              <a:solidFill>
                <a:schemeClr val="dk1"/>
              </a:solidFill>
            </a:endParaRPr>
          </a:p>
          <a:p>
            <a:pPr indent="0" lvl="0" marL="0" rtl="0" algn="l">
              <a:lnSpc>
                <a:spcPct val="100000"/>
              </a:lnSpc>
              <a:spcBef>
                <a:spcPts val="500"/>
              </a:spcBef>
              <a:spcAft>
                <a:spcPts val="0"/>
              </a:spcAft>
              <a:buSzPts val="1400"/>
              <a:buNone/>
            </a:pPr>
            <a:r>
              <a:rPr lang="en" sz="1800">
                <a:solidFill>
                  <a:schemeClr val="dk1"/>
                </a:solidFill>
              </a:rPr>
              <a:t>Hannah Vahle, (NMHM)</a:t>
            </a:r>
            <a:endParaRPr sz="1800">
              <a:solidFill>
                <a:schemeClr val="dk1"/>
              </a:solidFill>
            </a:endParaRPr>
          </a:p>
          <a:p>
            <a:pPr indent="0" lvl="0" marL="0" rtl="0" algn="l">
              <a:lnSpc>
                <a:spcPct val="100000"/>
              </a:lnSpc>
              <a:spcBef>
                <a:spcPts val="500"/>
              </a:spcBef>
              <a:spcAft>
                <a:spcPts val="0"/>
              </a:spcAft>
              <a:buSzPts val="1400"/>
              <a:buNone/>
            </a:pPr>
            <a:r>
              <a:rPr lang="en" sz="1800">
                <a:solidFill>
                  <a:schemeClr val="dk1"/>
                </a:solidFill>
              </a:rPr>
              <a:t>Isabel Meyer (SI OCIO)</a:t>
            </a:r>
            <a:endParaRPr sz="1800">
              <a:solidFill>
                <a:schemeClr val="dk1"/>
              </a:solidFill>
            </a:endParaRPr>
          </a:p>
          <a:p>
            <a:pPr indent="0" lvl="0" marL="0" rtl="0" algn="l">
              <a:lnSpc>
                <a:spcPct val="100000"/>
              </a:lnSpc>
              <a:spcBef>
                <a:spcPts val="500"/>
              </a:spcBef>
              <a:spcAft>
                <a:spcPts val="0"/>
              </a:spcAft>
              <a:buSzPts val="1400"/>
              <a:buNone/>
            </a:pPr>
            <a:r>
              <a:rPr lang="en" sz="1800">
                <a:solidFill>
                  <a:schemeClr val="dk1"/>
                </a:solidFill>
              </a:rPr>
              <a:t>James Snyder (NAVCC/LC)</a:t>
            </a:r>
            <a:endParaRPr sz="1800">
              <a:solidFill>
                <a:schemeClr val="dk1"/>
              </a:solidFill>
            </a:endParaRPr>
          </a:p>
          <a:p>
            <a:pPr indent="0" lvl="0" marL="0" rtl="0" algn="l">
              <a:lnSpc>
                <a:spcPct val="100000"/>
              </a:lnSpc>
              <a:spcBef>
                <a:spcPts val="500"/>
              </a:spcBef>
              <a:spcAft>
                <a:spcPts val="0"/>
              </a:spcAft>
              <a:buSzPts val="1400"/>
              <a:buNone/>
            </a:pPr>
            <a:r>
              <a:t/>
            </a:r>
            <a:endParaRPr sz="1800">
              <a:solidFill>
                <a:schemeClr val="dk1"/>
              </a:solidFill>
            </a:endParaRPr>
          </a:p>
          <a:p>
            <a:pPr indent="0" lvl="0" marL="0" rtl="0" algn="l">
              <a:lnSpc>
                <a:spcPct val="100000"/>
              </a:lnSpc>
              <a:spcBef>
                <a:spcPts val="120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1200"/>
              </a:spcBef>
              <a:spcAft>
                <a:spcPts val="1600"/>
              </a:spcAft>
              <a:buSzPts val="1400"/>
              <a:buNone/>
            </a:pPr>
            <a:r>
              <a:t/>
            </a:r>
            <a:endParaRPr/>
          </a:p>
        </p:txBody>
      </p:sp>
      <p:sp>
        <p:nvSpPr>
          <p:cNvPr id="219" name="Google Shape;219;p3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800">
                <a:solidFill>
                  <a:schemeClr val="dk1"/>
                </a:solidFill>
              </a:rPr>
              <a:t>Jessie Sims (NARA)</a:t>
            </a:r>
            <a:endParaRPr sz="1800">
              <a:solidFill>
                <a:schemeClr val="dk1"/>
              </a:solidFill>
            </a:endParaRPr>
          </a:p>
          <a:p>
            <a:pPr indent="0" lvl="0" marL="0" marR="0" rtl="0" algn="l">
              <a:lnSpc>
                <a:spcPct val="100000"/>
              </a:lnSpc>
              <a:spcBef>
                <a:spcPts val="500"/>
              </a:spcBef>
              <a:spcAft>
                <a:spcPts val="0"/>
              </a:spcAft>
              <a:buSzPts val="1400"/>
              <a:buNone/>
            </a:pPr>
            <a:r>
              <a:rPr lang="en" sz="1800">
                <a:solidFill>
                  <a:schemeClr val="dk1"/>
                </a:solidFill>
              </a:rPr>
              <a:t>Julia Kim, (AFC/LC)</a:t>
            </a:r>
            <a:endParaRPr sz="1800">
              <a:solidFill>
                <a:schemeClr val="dk1"/>
              </a:solidFill>
            </a:endParaRPr>
          </a:p>
          <a:p>
            <a:pPr indent="0" lvl="0" marL="0" marR="0" rtl="0" algn="l">
              <a:lnSpc>
                <a:spcPct val="100000"/>
              </a:lnSpc>
              <a:spcBef>
                <a:spcPts val="500"/>
              </a:spcBef>
              <a:spcAft>
                <a:spcPts val="0"/>
              </a:spcAft>
              <a:buSzPts val="1400"/>
              <a:buNone/>
            </a:pPr>
            <a:r>
              <a:rPr lang="en" sz="1800">
                <a:solidFill>
                  <a:schemeClr val="dk1"/>
                </a:solidFill>
              </a:rPr>
              <a:t>Kristen Cox (SI OCIO)</a:t>
            </a:r>
            <a:endParaRPr sz="1800">
              <a:solidFill>
                <a:schemeClr val="dk1"/>
              </a:solidFill>
            </a:endParaRPr>
          </a:p>
          <a:p>
            <a:pPr indent="0" lvl="0" marL="0" marR="0" rtl="0" algn="l">
              <a:lnSpc>
                <a:spcPct val="100000"/>
              </a:lnSpc>
              <a:spcBef>
                <a:spcPts val="500"/>
              </a:spcBef>
              <a:spcAft>
                <a:spcPts val="0"/>
              </a:spcAft>
              <a:buSzPts val="1400"/>
              <a:buNone/>
            </a:pPr>
            <a:r>
              <a:rPr lang="en" sz="1800">
                <a:solidFill>
                  <a:schemeClr val="dk1"/>
                </a:solidFill>
              </a:rPr>
              <a:t>Laura Davis (NAVCC/LC)</a:t>
            </a:r>
            <a:endParaRPr sz="1800">
              <a:solidFill>
                <a:schemeClr val="dk1"/>
              </a:solidFill>
            </a:endParaRPr>
          </a:p>
          <a:p>
            <a:pPr indent="0" lvl="0" marL="0" marR="0" rtl="0" algn="l">
              <a:lnSpc>
                <a:spcPct val="100000"/>
              </a:lnSpc>
              <a:spcBef>
                <a:spcPts val="500"/>
              </a:spcBef>
              <a:spcAft>
                <a:spcPts val="0"/>
              </a:spcAft>
              <a:buSzPts val="1400"/>
              <a:buNone/>
            </a:pPr>
            <a:r>
              <a:rPr lang="en" sz="1800">
                <a:solidFill>
                  <a:schemeClr val="dk1"/>
                </a:solidFill>
              </a:rPr>
              <a:t>Lynda Schmitz Fuhrig, (SI Archives)</a:t>
            </a:r>
            <a:endParaRPr sz="1800">
              <a:solidFill>
                <a:schemeClr val="dk1"/>
              </a:solidFill>
            </a:endParaRPr>
          </a:p>
          <a:p>
            <a:pPr indent="0" lvl="0" marL="0" marR="0" rtl="0" algn="l">
              <a:lnSpc>
                <a:spcPct val="100000"/>
              </a:lnSpc>
              <a:spcBef>
                <a:spcPts val="500"/>
              </a:spcBef>
              <a:spcAft>
                <a:spcPts val="0"/>
              </a:spcAft>
              <a:buSzPts val="1400"/>
              <a:buNone/>
            </a:pPr>
            <a:r>
              <a:rPr lang="en" sz="1800">
                <a:solidFill>
                  <a:schemeClr val="dk1"/>
                </a:solidFill>
              </a:rPr>
              <a:t>Pam Commerford (VOA)</a:t>
            </a:r>
            <a:endParaRPr sz="1800">
              <a:solidFill>
                <a:schemeClr val="dk1"/>
              </a:solidFill>
            </a:endParaRPr>
          </a:p>
          <a:p>
            <a:pPr indent="0" lvl="0" marL="0" marR="0" rtl="0" algn="l">
              <a:lnSpc>
                <a:spcPct val="100000"/>
              </a:lnSpc>
              <a:spcBef>
                <a:spcPts val="500"/>
              </a:spcBef>
              <a:spcAft>
                <a:spcPts val="0"/>
              </a:spcAft>
              <a:buSzPts val="1400"/>
              <a:buNone/>
            </a:pPr>
            <a:r>
              <a:rPr lang="en" sz="1800">
                <a:solidFill>
                  <a:schemeClr val="dk1"/>
                </a:solidFill>
              </a:rPr>
              <a:t>Shu-Wen Lin (SAAM)</a:t>
            </a:r>
            <a:endParaRPr sz="1800">
              <a:solidFill>
                <a:schemeClr val="dk1"/>
              </a:solidFill>
            </a:endParaRPr>
          </a:p>
          <a:p>
            <a:pPr indent="0" lvl="0" marL="0" marR="0" rtl="0" algn="l">
              <a:lnSpc>
                <a:spcPct val="100000"/>
              </a:lnSpc>
              <a:spcBef>
                <a:spcPts val="500"/>
              </a:spcBef>
              <a:spcAft>
                <a:spcPts val="0"/>
              </a:spcAft>
              <a:buSzPts val="1400"/>
              <a:buNone/>
            </a:pPr>
            <a:r>
              <a:rPr lang="en" sz="1800">
                <a:solidFill>
                  <a:schemeClr val="dk1"/>
                </a:solidFill>
              </a:rPr>
              <a:t>Steve Berkley (LC AFC)</a:t>
            </a:r>
            <a:endParaRPr sz="1800">
              <a:solidFill>
                <a:schemeClr val="dk1"/>
              </a:solidFill>
            </a:endParaRPr>
          </a:p>
          <a:p>
            <a:pPr indent="0" lvl="0" marL="0" marR="0" rtl="0" algn="l">
              <a:lnSpc>
                <a:spcPct val="100000"/>
              </a:lnSpc>
              <a:spcBef>
                <a:spcPts val="500"/>
              </a:spcBef>
              <a:spcAft>
                <a:spcPts val="0"/>
              </a:spcAft>
              <a:buSzPts val="1400"/>
              <a:buNone/>
            </a:pPr>
            <a:r>
              <a:rPr lang="en" sz="1800">
                <a:solidFill>
                  <a:schemeClr val="dk1"/>
                </a:solidFill>
              </a:rPr>
              <a:t>Taylor McBride (SI OCIO)</a:t>
            </a:r>
            <a:endParaRPr sz="1800">
              <a:solidFill>
                <a:schemeClr val="dk1"/>
              </a:solidFill>
            </a:endParaRPr>
          </a:p>
          <a:p>
            <a:pPr indent="0" lvl="0" marL="0" marR="0" rtl="0" algn="l">
              <a:lnSpc>
                <a:spcPct val="100000"/>
              </a:lnSpc>
              <a:spcBef>
                <a:spcPts val="500"/>
              </a:spcBef>
              <a:spcAft>
                <a:spcPts val="500"/>
              </a:spcAft>
              <a:buSzPts val="1400"/>
              <a:buNone/>
            </a:pPr>
            <a:r>
              <a:rPr lang="en" sz="1800">
                <a:solidFill>
                  <a:schemeClr val="dk1"/>
                </a:solidFill>
              </a:rPr>
              <a:t>Tina Habash (NIH/NLM)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References from this talk</a:t>
            </a:r>
            <a:endParaRPr/>
          </a:p>
        </p:txBody>
      </p:sp>
      <p:sp>
        <p:nvSpPr>
          <p:cNvPr id="225" name="Google Shape;225;p36"/>
          <p:cNvSpPr txBox="1"/>
          <p:nvPr>
            <p:ph idx="1" type="body"/>
          </p:nvPr>
        </p:nvSpPr>
        <p:spPr>
          <a:xfrm>
            <a:off x="311700" y="101772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chemeClr val="dk1"/>
                </a:solidFill>
                <a:highlight>
                  <a:srgbClr val="FFFFFF"/>
                </a:highlight>
              </a:rPr>
              <a:t>Initial list of Significant Significant Properties available - RvanVeenendaal OPF Blog: </a:t>
            </a:r>
            <a:r>
              <a:rPr lang="en" u="sng">
                <a:solidFill>
                  <a:schemeClr val="hlink"/>
                </a:solidFill>
                <a:hlinkClick r:id="rId3"/>
              </a:rPr>
              <a:t>https://openpreservation.org/blog/2018/10/03/initial-list-of-significant-significant-properties-available/</a:t>
            </a:r>
            <a:endParaRPr>
              <a:solidFill>
                <a:schemeClr val="dk1"/>
              </a:solidFill>
              <a:highlight>
                <a:srgbClr val="FFFFFF"/>
              </a:highlight>
            </a:endParaRPr>
          </a:p>
          <a:p>
            <a:pPr indent="0" lvl="0" marL="0" rtl="0" algn="l">
              <a:lnSpc>
                <a:spcPct val="115000"/>
              </a:lnSpc>
              <a:spcBef>
                <a:spcPts val="1600"/>
              </a:spcBef>
              <a:spcAft>
                <a:spcPts val="0"/>
              </a:spcAft>
              <a:buSzPts val="1800"/>
              <a:buNone/>
            </a:pPr>
            <a:r>
              <a:rPr lang="en">
                <a:solidFill>
                  <a:schemeClr val="dk1"/>
                </a:solidFill>
                <a:highlight>
                  <a:srgbClr val="FFFFFF"/>
                </a:highlight>
              </a:rPr>
              <a:t>The Significant Properties of Moving Images, Mike Coyne and Mike Stapleton, 2008, JISC: </a:t>
            </a:r>
            <a:r>
              <a:rPr lang="en" u="sng">
                <a:solidFill>
                  <a:schemeClr val="hlink"/>
                </a:solidFill>
                <a:hlinkClick r:id="rId4"/>
              </a:rPr>
              <a:t>https://web.archive.org/web/20091118154024/http://www.jisc.ac.uk/media/documents/programmes/preservation/spmovimages_report.pdf</a:t>
            </a:r>
            <a:endParaRPr>
              <a:solidFill>
                <a:schemeClr val="dk1"/>
              </a:solidFill>
              <a:highlight>
                <a:srgbClr val="FFFFFF"/>
              </a:highlight>
            </a:endParaRPr>
          </a:p>
          <a:p>
            <a:pPr indent="0" lvl="0" marL="0" rtl="0" algn="l">
              <a:lnSpc>
                <a:spcPct val="115000"/>
              </a:lnSpc>
              <a:spcBef>
                <a:spcPts val="1600"/>
              </a:spcBef>
              <a:spcAft>
                <a:spcPts val="0"/>
              </a:spcAft>
              <a:buSzPts val="1800"/>
              <a:buNone/>
            </a:pPr>
            <a:r>
              <a:rPr lang="en">
                <a:solidFill>
                  <a:schemeClr val="dk1"/>
                </a:solidFill>
                <a:highlight>
                  <a:srgbClr val="FFFFFF"/>
                </a:highlight>
              </a:rPr>
              <a:t>FADGI Creating and Archiving Born Digital Video, Part III. High Level Recommended Practices: </a:t>
            </a:r>
            <a:r>
              <a:rPr lang="en" u="sng">
                <a:solidFill>
                  <a:schemeClr val="hlink"/>
                </a:solidFill>
                <a:hlinkClick r:id="rId5"/>
              </a:rPr>
              <a:t>http://www.digitizationguidelines.gov/guidelines/FADGI_BDV_p3_20141202.pdf</a:t>
            </a:r>
            <a:endParaRPr>
              <a:solidFill>
                <a:schemeClr val="dk1"/>
              </a:solidFill>
              <a:highlight>
                <a:srgbClr val="FFFFFF"/>
              </a:highlight>
            </a:endParaRPr>
          </a:p>
          <a:p>
            <a:pPr indent="0" lvl="0" marL="0" rtl="0" algn="l">
              <a:lnSpc>
                <a:spcPct val="115000"/>
              </a:lnSpc>
              <a:spcBef>
                <a:spcPts val="1600"/>
              </a:spcBef>
              <a:spcAft>
                <a:spcPts val="0"/>
              </a:spcAft>
              <a:buSzPts val="1800"/>
              <a:buNone/>
            </a:pPr>
            <a:r>
              <a:t/>
            </a:r>
            <a:endParaRPr sz="1000">
              <a:solidFill>
                <a:schemeClr val="dk1"/>
              </a:solidFill>
              <a:highlight>
                <a:srgbClr val="FFFFFF"/>
              </a:highlight>
            </a:endParaRPr>
          </a:p>
          <a:p>
            <a:pPr indent="0" lvl="0" marL="0" rtl="0" algn="l">
              <a:lnSpc>
                <a:spcPct val="115000"/>
              </a:lnSpc>
              <a:spcBef>
                <a:spcPts val="1600"/>
              </a:spcBef>
              <a:spcAft>
                <a:spcPts val="1600"/>
              </a:spcAft>
              <a:buSzPts val="1800"/>
              <a:buNone/>
            </a:pPr>
            <a:r>
              <a:t/>
            </a:r>
            <a:endParaRPr sz="1000">
              <a:solidFill>
                <a:schemeClr val="dk1"/>
              </a:solidFill>
              <a:highlight>
                <a:srgbClr val="FFFFFF"/>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400"/>
              <a:t>Help with IASA TC-07 for Born Digital Video!</a:t>
            </a:r>
            <a:endParaRPr b="1" sz="2400"/>
          </a:p>
        </p:txBody>
      </p:sp>
      <p:sp>
        <p:nvSpPr>
          <p:cNvPr id="231" name="Google Shape;231;p37"/>
          <p:cNvSpPr txBox="1"/>
          <p:nvPr>
            <p:ph idx="1" type="body"/>
          </p:nvPr>
        </p:nvSpPr>
        <p:spPr>
          <a:xfrm>
            <a:off x="311700" y="863550"/>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sz="2000">
                <a:solidFill>
                  <a:schemeClr val="dk1"/>
                </a:solidFill>
              </a:rPr>
              <a:t>Approach:</a:t>
            </a:r>
            <a:r>
              <a:rPr lang="en" sz="2000">
                <a:solidFill>
                  <a:schemeClr val="dk1"/>
                </a:solidFill>
              </a:rPr>
              <a:t> Collaborative transparent authoring </a:t>
            </a:r>
            <a:endParaRPr sz="2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sz="2000">
                <a:solidFill>
                  <a:schemeClr val="dk1"/>
                </a:solidFill>
              </a:rPr>
              <a:t>Expectations:</a:t>
            </a:r>
            <a:r>
              <a:rPr lang="en" sz="2000">
                <a:solidFill>
                  <a:schemeClr val="dk1"/>
                </a:solidFill>
              </a:rPr>
              <a:t> Do what you can. Bite of a chunk and write two paragraphs about something you know.</a:t>
            </a:r>
            <a:endParaRPr sz="2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sz="2000">
                <a:solidFill>
                  <a:schemeClr val="dk1"/>
                </a:solidFill>
              </a:rPr>
              <a:t>Platform:</a:t>
            </a:r>
            <a:r>
              <a:rPr lang="en" sz="2000">
                <a:solidFill>
                  <a:schemeClr val="dk1"/>
                </a:solidFill>
              </a:rPr>
              <a:t> Open collaborative platforms now being investigated</a:t>
            </a:r>
            <a:endParaRPr sz="2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sz="2000">
                <a:solidFill>
                  <a:schemeClr val="dk1"/>
                </a:solidFill>
              </a:rPr>
              <a:t>Aim: </a:t>
            </a:r>
            <a:r>
              <a:rPr lang="en" sz="2000">
                <a:solidFill>
                  <a:schemeClr val="dk1"/>
                </a:solidFill>
              </a:rPr>
              <a:t>firstly, to demystify The Digital Video Trinity – not 1 x format (usually 3 x  formats: container, video codec, audio codec)</a:t>
            </a:r>
            <a:endParaRPr sz="2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sz="2000">
                <a:solidFill>
                  <a:schemeClr val="dk1"/>
                </a:solidFill>
              </a:rPr>
              <a:t>Contact: </a:t>
            </a:r>
            <a:r>
              <a:rPr lang="en" sz="2000">
                <a:solidFill>
                  <a:schemeClr val="dk1"/>
                </a:solidFill>
              </a:rPr>
              <a:t>Somaya Langley, our fantastic, kind and generous ring-leader - </a:t>
            </a:r>
            <a:r>
              <a:rPr lang="en" sz="2000" u="sng">
                <a:solidFill>
                  <a:schemeClr val="hlink"/>
                </a:solidFill>
                <a:hlinkClick r:id="rId3"/>
              </a:rPr>
              <a:t>borndigitalvideo@gmail.com</a:t>
            </a:r>
            <a:r>
              <a:rPr lang="en" sz="2000">
                <a:solidFill>
                  <a:schemeClr val="dk1"/>
                </a:solidFill>
              </a:rPr>
              <a:t>; @criticalsenses) </a:t>
            </a:r>
            <a:endParaRPr sz="2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8"/>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4000"/>
              <a:buNone/>
            </a:pPr>
            <a:r>
              <a:rPr lang="en"/>
              <a:t>thank you / questions</a:t>
            </a:r>
            <a:endParaRPr/>
          </a:p>
        </p:txBody>
      </p:sp>
      <p:pic>
        <p:nvPicPr>
          <p:cNvPr id="237" name="Google Shape;237;p38"/>
          <p:cNvPicPr preferRelativeResize="0"/>
          <p:nvPr/>
        </p:nvPicPr>
        <p:blipFill rotWithShape="1">
          <a:blip r:embed="rId3">
            <a:alphaModFix/>
          </a:blip>
          <a:srcRect b="0" l="0" r="80389" t="0"/>
          <a:stretch/>
        </p:blipFill>
        <p:spPr>
          <a:xfrm>
            <a:off x="722325" y="2156900"/>
            <a:ext cx="1061000" cy="1171575"/>
          </a:xfrm>
          <a:prstGeom prst="rect">
            <a:avLst/>
          </a:prstGeom>
          <a:noFill/>
          <a:ln>
            <a:noFill/>
          </a:ln>
        </p:spPr>
      </p:pic>
      <p:pic>
        <p:nvPicPr>
          <p:cNvPr id="238" name="Google Shape;238;p38"/>
          <p:cNvPicPr preferRelativeResize="0"/>
          <p:nvPr/>
        </p:nvPicPr>
        <p:blipFill rotWithShape="1">
          <a:blip r:embed="rId4">
            <a:alphaModFix/>
          </a:blip>
          <a:srcRect b="0" l="0" r="0" t="0"/>
          <a:stretch/>
        </p:blipFill>
        <p:spPr>
          <a:xfrm>
            <a:off x="2399262" y="2256925"/>
            <a:ext cx="3514725" cy="971550"/>
          </a:xfrm>
          <a:prstGeom prst="rect">
            <a:avLst/>
          </a:prstGeom>
          <a:noFill/>
          <a:ln>
            <a:noFill/>
          </a:ln>
        </p:spPr>
      </p:pic>
      <p:sp>
        <p:nvSpPr>
          <p:cNvPr id="239" name="Google Shape;239;p38"/>
          <p:cNvSpPr txBox="1"/>
          <p:nvPr/>
        </p:nvSpPr>
        <p:spPr>
          <a:xfrm>
            <a:off x="123975" y="4013550"/>
            <a:ext cx="8969100" cy="971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chemeClr val="dk2"/>
                </a:solidFill>
                <a:latin typeface="Arial"/>
                <a:ea typeface="Arial"/>
                <a:cs typeface="Arial"/>
                <a:sym typeface="Arial"/>
              </a:rPr>
              <a:t>Kate Murray, Library of Congress/FADGI</a:t>
            </a:r>
            <a:endParaRPr b="0" i="0" sz="2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rPr b="0" i="0" lang="en" sz="2200" u="sng" cap="none" strike="noStrike">
                <a:solidFill>
                  <a:schemeClr val="hlink"/>
                </a:solidFill>
                <a:latin typeface="Arial"/>
                <a:ea typeface="Arial"/>
                <a:cs typeface="Arial"/>
                <a:sym typeface="Arial"/>
                <a:hlinkClick r:id="rId5"/>
              </a:rPr>
              <a:t>kmur@loc.gov</a:t>
            </a:r>
            <a:r>
              <a:rPr b="0" i="0" lang="en" sz="2200" u="none" cap="none" strike="noStrike">
                <a:solidFill>
                  <a:schemeClr val="dk2"/>
                </a:solidFill>
                <a:latin typeface="Arial"/>
                <a:ea typeface="Arial"/>
                <a:cs typeface="Arial"/>
                <a:sym typeface="Arial"/>
              </a:rPr>
              <a:t> | </a:t>
            </a:r>
            <a:r>
              <a:rPr b="0" i="0" lang="en" sz="2200" u="sng" cap="none" strike="noStrike">
                <a:solidFill>
                  <a:schemeClr val="accent5"/>
                </a:solidFill>
                <a:latin typeface="Arial"/>
                <a:ea typeface="Arial"/>
                <a:cs typeface="Arial"/>
                <a:sym typeface="Arial"/>
              </a:rPr>
              <a:t>@fileformatology</a:t>
            </a:r>
            <a:r>
              <a:rPr b="0" i="0" lang="en" sz="2200" u="none" cap="none" strike="noStrike">
                <a:solidFill>
                  <a:schemeClr val="dk2"/>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pic>
        <p:nvPicPr>
          <p:cNvPr id="79" name="Google Shape;79;p17"/>
          <p:cNvPicPr preferRelativeResize="0"/>
          <p:nvPr/>
        </p:nvPicPr>
        <p:blipFill rotWithShape="1">
          <a:blip r:embed="rId3">
            <a:alphaModFix/>
          </a:blip>
          <a:srcRect b="0" l="0" r="0" t="0"/>
          <a:stretch/>
        </p:blipFill>
        <p:spPr>
          <a:xfrm>
            <a:off x="519675" y="0"/>
            <a:ext cx="7452001" cy="4829326"/>
          </a:xfrm>
          <a:prstGeom prst="rect">
            <a:avLst/>
          </a:prstGeom>
          <a:noFill/>
          <a:ln>
            <a:noFill/>
          </a:ln>
        </p:spPr>
      </p:pic>
      <p:sp>
        <p:nvSpPr>
          <p:cNvPr id="80" name="Google Shape;80;p17"/>
          <p:cNvSpPr/>
          <p:nvPr/>
        </p:nvSpPr>
        <p:spPr>
          <a:xfrm>
            <a:off x="1740800" y="4829325"/>
            <a:ext cx="5127900" cy="276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sng" cap="none" strike="noStrike">
                <a:solidFill>
                  <a:schemeClr val="hlink"/>
                </a:solidFill>
                <a:latin typeface="Arial"/>
                <a:ea typeface="Arial"/>
                <a:cs typeface="Arial"/>
                <a:sym typeface="Arial"/>
              </a:rPr>
              <a:t>http://www.digitizationguidelines.gov/</a:t>
            </a:r>
            <a:endParaRPr b="1" i="0" sz="2000" u="none" cap="none" strike="noStrike">
              <a:solidFill>
                <a:srgbClr val="434343"/>
              </a:solidFill>
              <a:latin typeface="Arial"/>
              <a:ea typeface="Arial"/>
              <a:cs typeface="Arial"/>
              <a:sym typeface="Arial"/>
            </a:endParaRPr>
          </a:p>
        </p:txBody>
      </p:sp>
      <p:sp>
        <p:nvSpPr>
          <p:cNvPr id="81" name="Google Shape;81;p17"/>
          <p:cNvSpPr/>
          <p:nvPr/>
        </p:nvSpPr>
        <p:spPr>
          <a:xfrm>
            <a:off x="2598025" y="1513200"/>
            <a:ext cx="3019200" cy="999600"/>
          </a:xfrm>
          <a:prstGeom prst="roundRect">
            <a:avLst>
              <a:gd fmla="val 16667" name="adj"/>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alibri"/>
              <a:ea typeface="Calibri"/>
              <a:cs typeface="Calibri"/>
              <a:sym typeface="Calibri"/>
            </a:endParaRPr>
          </a:p>
        </p:txBody>
      </p:sp>
      <p:sp>
        <p:nvSpPr>
          <p:cNvPr id="82" name="Google Shape;82;p17"/>
          <p:cNvSpPr/>
          <p:nvPr/>
        </p:nvSpPr>
        <p:spPr>
          <a:xfrm>
            <a:off x="2874076" y="-2"/>
            <a:ext cx="2743200" cy="540000"/>
          </a:xfrm>
          <a:prstGeom prst="roundRect">
            <a:avLst>
              <a:gd fmla="val 16667" name="adj"/>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p1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pic>
        <p:nvPicPr>
          <p:cNvPr id="88" name="Google Shape;88;p18"/>
          <p:cNvPicPr preferRelativeResize="0"/>
          <p:nvPr/>
        </p:nvPicPr>
        <p:blipFill rotWithShape="1">
          <a:blip r:embed="rId3">
            <a:alphaModFix/>
          </a:blip>
          <a:srcRect b="0" l="0" r="0" t="0"/>
          <a:stretch/>
        </p:blipFill>
        <p:spPr>
          <a:xfrm>
            <a:off x="1126125" y="0"/>
            <a:ext cx="6891750" cy="5143500"/>
          </a:xfrm>
          <a:prstGeom prst="rect">
            <a:avLst/>
          </a:prstGeom>
          <a:noFill/>
          <a:ln>
            <a:noFill/>
          </a:ln>
        </p:spPr>
      </p:pic>
      <p:sp>
        <p:nvSpPr>
          <p:cNvPr id="89" name="Google Shape;89;p18"/>
          <p:cNvSpPr/>
          <p:nvPr/>
        </p:nvSpPr>
        <p:spPr>
          <a:xfrm>
            <a:off x="7787350" y="4867900"/>
            <a:ext cx="144300" cy="176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95" name="Google Shape;95;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96" name="Google Shape;96;p19"/>
          <p:cNvPicPr preferRelativeResize="0"/>
          <p:nvPr/>
        </p:nvPicPr>
        <p:blipFill rotWithShape="1">
          <a:blip r:embed="rId3">
            <a:alphaModFix/>
          </a:blip>
          <a:srcRect b="0" l="0" r="0" t="0"/>
          <a:stretch/>
        </p:blipFill>
        <p:spPr>
          <a:xfrm>
            <a:off x="0" y="596223"/>
            <a:ext cx="9144000" cy="4025403"/>
          </a:xfrm>
          <a:prstGeom prst="rect">
            <a:avLst/>
          </a:prstGeom>
          <a:noFill/>
          <a:ln>
            <a:noFill/>
          </a:ln>
        </p:spPr>
      </p:pic>
      <p:sp>
        <p:nvSpPr>
          <p:cNvPr id="97" name="Google Shape;97;p19"/>
          <p:cNvSpPr/>
          <p:nvPr/>
        </p:nvSpPr>
        <p:spPr>
          <a:xfrm>
            <a:off x="2843475" y="2713075"/>
            <a:ext cx="3797100" cy="295200"/>
          </a:xfrm>
          <a:prstGeom prst="roundRect">
            <a:avLst>
              <a:gd fmla="val 16667" name="adj"/>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alibri"/>
              <a:ea typeface="Calibri"/>
              <a:cs typeface="Calibri"/>
              <a:sym typeface="Calibri"/>
            </a:endParaRPr>
          </a:p>
        </p:txBody>
      </p:sp>
      <p:sp>
        <p:nvSpPr>
          <p:cNvPr id="98" name="Google Shape;98;p19"/>
          <p:cNvSpPr txBox="1"/>
          <p:nvPr/>
        </p:nvSpPr>
        <p:spPr>
          <a:xfrm>
            <a:off x="423000" y="4703625"/>
            <a:ext cx="8298000" cy="396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sng" cap="none" strike="noStrike">
                <a:solidFill>
                  <a:schemeClr val="hlink"/>
                </a:solidFill>
                <a:latin typeface="Arial"/>
                <a:ea typeface="Arial"/>
                <a:cs typeface="Arial"/>
                <a:sym typeface="Arial"/>
                <a:hlinkClick r:id="rId4"/>
              </a:rPr>
              <a:t>https://github.com/MediaArea/BWFMetaEdit/issues</a:t>
            </a:r>
            <a:endParaRPr b="0" i="0" sz="2400" u="none" cap="none" strike="noStrike">
              <a:solidFill>
                <a:srgbClr val="000000"/>
              </a:solidFill>
              <a:latin typeface="Arial"/>
              <a:ea typeface="Arial"/>
              <a:cs typeface="Arial"/>
              <a:sym typeface="Arial"/>
            </a:endParaRPr>
          </a:p>
        </p:txBody>
      </p:sp>
      <p:sp>
        <p:nvSpPr>
          <p:cNvPr id="99" name="Google Shape;99;p19"/>
          <p:cNvSpPr txBox="1"/>
          <p:nvPr/>
        </p:nvSpPr>
        <p:spPr>
          <a:xfrm>
            <a:off x="406350" y="117625"/>
            <a:ext cx="8426100" cy="396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Arial"/>
                <a:ea typeface="Arial"/>
                <a:cs typeface="Arial"/>
                <a:sym typeface="Arial"/>
              </a:rPr>
              <a:t>But wait, there’s more!</a:t>
            </a:r>
            <a:endParaRPr b="0" i="0" sz="2800" u="none" cap="none" strike="noStrike">
              <a:solidFill>
                <a:schemeClr val="dk1"/>
              </a:solidFill>
              <a:latin typeface="Arial"/>
              <a:ea typeface="Arial"/>
              <a:cs typeface="Arial"/>
              <a:sym typeface="Arial"/>
            </a:endParaRPr>
          </a:p>
        </p:txBody>
      </p:sp>
      <p:sp>
        <p:nvSpPr>
          <p:cNvPr id="100" name="Google Shape;100;p19"/>
          <p:cNvSpPr/>
          <p:nvPr/>
        </p:nvSpPr>
        <p:spPr>
          <a:xfrm>
            <a:off x="0" y="588125"/>
            <a:ext cx="9144000" cy="4052400"/>
          </a:xfrm>
          <a:prstGeom prst="rect">
            <a:avLst/>
          </a:prstGeom>
          <a:noFill/>
          <a:ln cap="flat" cmpd="sng" w="2857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500"/>
              <a:t>Like puffy sleeves, significant properties are back in fashion</a:t>
            </a:r>
            <a:endParaRPr sz="2500"/>
          </a:p>
        </p:txBody>
      </p:sp>
      <p:sp>
        <p:nvSpPr>
          <p:cNvPr id="106" name="Google Shape;106;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Inspired by 2018/2019 “Significant Significant Properties” work: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rPr lang="en"/>
              <a:t>(</a:t>
            </a:r>
            <a:r>
              <a:rPr b="1" lang="en" sz="1200">
                <a:solidFill>
                  <a:srgbClr val="333333"/>
                </a:solidFill>
                <a:highlight>
                  <a:srgbClr val="FFFFFF"/>
                </a:highlight>
              </a:rPr>
              <a:t>Remco van Veenendaal, preservation officer at the National Archives of the Netherlands)</a:t>
            </a:r>
            <a:endParaRPr/>
          </a:p>
          <a:p>
            <a:pPr indent="0" lvl="0" marL="0" rtl="0" algn="l">
              <a:lnSpc>
                <a:spcPct val="115000"/>
              </a:lnSpc>
              <a:spcBef>
                <a:spcPts val="1600"/>
              </a:spcBef>
              <a:spcAft>
                <a:spcPts val="0"/>
              </a:spcAft>
              <a:buSzPts val="1800"/>
              <a:buNone/>
            </a:pPr>
            <a:r>
              <a:rPr lang="en"/>
              <a:t>Differs a bit from 2008 JISC report: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rPr lang="en"/>
              <a:t>Building on previous work</a:t>
            </a:r>
            <a:br>
              <a:rPr lang="en"/>
            </a:br>
            <a:endParaRPr/>
          </a:p>
        </p:txBody>
      </p:sp>
      <p:pic>
        <p:nvPicPr>
          <p:cNvPr id="107" name="Google Shape;107;p20"/>
          <p:cNvPicPr preferRelativeResize="0"/>
          <p:nvPr/>
        </p:nvPicPr>
        <p:blipFill rotWithShape="1">
          <a:blip r:embed="rId3">
            <a:alphaModFix/>
          </a:blip>
          <a:srcRect b="0" l="0" r="0" t="0"/>
          <a:stretch/>
        </p:blipFill>
        <p:spPr>
          <a:xfrm>
            <a:off x="451125" y="3118425"/>
            <a:ext cx="8456999" cy="1450450"/>
          </a:xfrm>
          <a:prstGeom prst="rect">
            <a:avLst/>
          </a:prstGeom>
          <a:noFill/>
          <a:ln>
            <a:noFill/>
          </a:ln>
        </p:spPr>
      </p:pic>
      <p:pic>
        <p:nvPicPr>
          <p:cNvPr id="108" name="Google Shape;108;p20"/>
          <p:cNvPicPr preferRelativeResize="0"/>
          <p:nvPr/>
        </p:nvPicPr>
        <p:blipFill rotWithShape="1">
          <a:blip r:embed="rId4">
            <a:alphaModFix/>
          </a:blip>
          <a:srcRect b="0" l="0" r="0" t="19322"/>
          <a:stretch/>
        </p:blipFill>
        <p:spPr>
          <a:xfrm>
            <a:off x="311700" y="1603200"/>
            <a:ext cx="8832299" cy="605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“Significant Significant Properties”</a:t>
            </a:r>
            <a:endParaRPr/>
          </a:p>
        </p:txBody>
      </p:sp>
      <p:sp>
        <p:nvSpPr>
          <p:cNvPr id="114" name="Google Shape;114;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115" name="Google Shape;115;p21"/>
          <p:cNvPicPr preferRelativeResize="0"/>
          <p:nvPr/>
        </p:nvPicPr>
        <p:blipFill rotWithShape="1">
          <a:blip r:embed="rId3">
            <a:alphaModFix/>
          </a:blip>
          <a:srcRect b="0" l="0" r="0" t="0"/>
          <a:stretch/>
        </p:blipFill>
        <p:spPr>
          <a:xfrm>
            <a:off x="0" y="1160464"/>
            <a:ext cx="9144000" cy="3274197"/>
          </a:xfrm>
          <a:prstGeom prst="rect">
            <a:avLst/>
          </a:prstGeom>
          <a:noFill/>
          <a:ln cap="flat" cmpd="sng" w="28575">
            <a:solidFill>
              <a:srgbClr val="666666"/>
            </a:solidFill>
            <a:prstDash val="solid"/>
            <a:round/>
            <a:headEnd len="sm" w="sm" type="none"/>
            <a:tailEnd len="sm" w="sm" type="none"/>
          </a:ln>
        </p:spPr>
      </p:pic>
      <p:sp>
        <p:nvSpPr>
          <p:cNvPr id="116" name="Google Shape;116;p21"/>
          <p:cNvSpPr txBox="1"/>
          <p:nvPr/>
        </p:nvSpPr>
        <p:spPr>
          <a:xfrm>
            <a:off x="251600" y="4577400"/>
            <a:ext cx="8580600" cy="37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4"/>
              </a:rPr>
              <a:t>https://openpreservation.org/blog/2018/10/03/initial-list-of-significant-significant-properties-available/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FADGI project scope</a:t>
            </a:r>
            <a:endParaRPr/>
          </a:p>
        </p:txBody>
      </p:sp>
      <p:sp>
        <p:nvSpPr>
          <p:cNvPr id="122" name="Google Shape;122;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 sz="2400"/>
              <a:t>What are the significant technical properties in the majority of the digital video we might come across in the GLAM section?</a:t>
            </a:r>
            <a:endParaRPr sz="2400"/>
          </a:p>
          <a:p>
            <a:pPr indent="-381000" lvl="0" marL="457200" rtl="0" algn="l">
              <a:lnSpc>
                <a:spcPct val="115000"/>
              </a:lnSpc>
              <a:spcBef>
                <a:spcPts val="0"/>
              </a:spcBef>
              <a:spcAft>
                <a:spcPts val="0"/>
              </a:spcAft>
              <a:buSzPts val="2400"/>
              <a:buChar char="●"/>
            </a:pPr>
            <a:r>
              <a:rPr lang="en" sz="2400"/>
              <a:t>In what ways can those properties be changed? </a:t>
            </a:r>
            <a:endParaRPr sz="2400"/>
          </a:p>
          <a:p>
            <a:pPr indent="-381000" lvl="0" marL="457200" rtl="0" algn="l">
              <a:lnSpc>
                <a:spcPct val="115000"/>
              </a:lnSpc>
              <a:spcBef>
                <a:spcPts val="0"/>
              </a:spcBef>
              <a:spcAft>
                <a:spcPts val="0"/>
              </a:spcAft>
              <a:buSzPts val="2400"/>
              <a:buChar char="●"/>
            </a:pPr>
            <a:r>
              <a:rPr lang="en" sz="2400"/>
              <a:t>What is the impact of change on these properties?</a:t>
            </a:r>
            <a:endParaRPr sz="2400"/>
          </a:p>
          <a:p>
            <a:pPr indent="0" lvl="0" marL="0" rtl="0" algn="l">
              <a:lnSpc>
                <a:spcPct val="115000"/>
              </a:lnSpc>
              <a:spcBef>
                <a:spcPts val="0"/>
              </a:spcBef>
              <a:spcAft>
                <a:spcPts val="0"/>
              </a:spcAft>
              <a:buSzPts val="1800"/>
              <a:buNone/>
            </a:pPr>
            <a:r>
              <a:t/>
            </a:r>
            <a:endParaRPr sz="2400"/>
          </a:p>
          <a:p>
            <a:pPr indent="0" lvl="0" marL="0" rtl="0" algn="l">
              <a:lnSpc>
                <a:spcPct val="115000"/>
              </a:lnSpc>
              <a:spcBef>
                <a:spcPts val="0"/>
              </a:spcBef>
              <a:spcAft>
                <a:spcPts val="0"/>
              </a:spcAft>
              <a:buSzPts val="1800"/>
              <a:buNone/>
            </a:pPr>
            <a:r>
              <a:rPr lang="en" sz="2000"/>
              <a:t>(also completely selfish tie-in to FADGI’s 2014 Creating and Archiving Born Digital Video project with high level recommendations: </a:t>
            </a:r>
            <a:r>
              <a:rPr lang="en" sz="2000" u="sng">
                <a:solidFill>
                  <a:schemeClr val="hlink"/>
                </a:solidFill>
                <a:hlinkClick r:id="rId3"/>
              </a:rPr>
              <a:t>http://www.digitizationguidelines.gov/guidelines/video_bornDigital.html</a:t>
            </a:r>
            <a:r>
              <a:rPr lang="en" sz="2000"/>
              <a:t>)</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600"/>
              <a:t>FSPDV Data Points</a:t>
            </a:r>
            <a:endParaRPr sz="2600"/>
          </a:p>
        </p:txBody>
      </p:sp>
      <p:sp>
        <p:nvSpPr>
          <p:cNvPr id="128" name="Google Shape;128;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SzPts val="2400"/>
              <a:buChar char="●"/>
            </a:pPr>
            <a:r>
              <a:rPr lang="en" sz="2400">
                <a:solidFill>
                  <a:schemeClr val="hlink"/>
                </a:solidFill>
                <a:uFill>
                  <a:noFill/>
                </a:uFill>
                <a:hlinkClick r:id="rId3"/>
              </a:rPr>
              <a:t>Class of Significant Property (from JISC report)</a:t>
            </a:r>
            <a:endParaRPr sz="2400">
              <a:solidFill>
                <a:schemeClr val="dk1"/>
              </a:solidFill>
            </a:endParaRPr>
          </a:p>
          <a:p>
            <a:pPr indent="-381000" lvl="0" marL="457200" marR="0" rtl="0" algn="l">
              <a:lnSpc>
                <a:spcPct val="115000"/>
              </a:lnSpc>
              <a:spcBef>
                <a:spcPts val="0"/>
              </a:spcBef>
              <a:spcAft>
                <a:spcPts val="0"/>
              </a:spcAft>
              <a:buClr>
                <a:schemeClr val="dk1"/>
              </a:buClr>
              <a:buSzPts val="2400"/>
              <a:buChar char="●"/>
            </a:pPr>
            <a:r>
              <a:rPr lang="en" sz="2400">
                <a:solidFill>
                  <a:schemeClr val="dk1"/>
                </a:solidFill>
              </a:rPr>
              <a:t>Property Name</a:t>
            </a:r>
            <a:endParaRPr sz="2400">
              <a:solidFill>
                <a:schemeClr val="dk1"/>
              </a:solidFill>
            </a:endParaRPr>
          </a:p>
          <a:p>
            <a:pPr indent="-381000" lvl="0" marL="457200" marR="0" rtl="0" algn="l">
              <a:lnSpc>
                <a:spcPct val="115000"/>
              </a:lnSpc>
              <a:spcBef>
                <a:spcPts val="0"/>
              </a:spcBef>
              <a:spcAft>
                <a:spcPts val="0"/>
              </a:spcAft>
              <a:buClr>
                <a:schemeClr val="dk1"/>
              </a:buClr>
              <a:buSzPts val="2400"/>
              <a:buChar char="●"/>
            </a:pPr>
            <a:r>
              <a:rPr i="1" lang="en" sz="2400">
                <a:solidFill>
                  <a:schemeClr val="dk1"/>
                </a:solidFill>
              </a:rPr>
              <a:t>Definition - in depth technical</a:t>
            </a:r>
            <a:endParaRPr i="1" sz="2400">
              <a:solidFill>
                <a:schemeClr val="dk1"/>
              </a:solidFill>
            </a:endParaRPr>
          </a:p>
          <a:p>
            <a:pPr indent="-381000" lvl="0" marL="457200" marR="0" rtl="0" algn="l">
              <a:lnSpc>
                <a:spcPct val="115000"/>
              </a:lnSpc>
              <a:spcBef>
                <a:spcPts val="0"/>
              </a:spcBef>
              <a:spcAft>
                <a:spcPts val="0"/>
              </a:spcAft>
              <a:buClr>
                <a:schemeClr val="dk1"/>
              </a:buClr>
              <a:buSzPts val="2400"/>
              <a:buChar char="●"/>
            </a:pPr>
            <a:r>
              <a:rPr i="1" lang="en" sz="2400">
                <a:solidFill>
                  <a:schemeClr val="dk1"/>
                </a:solidFill>
              </a:rPr>
              <a:t>Definition - summary / lay person</a:t>
            </a:r>
            <a:endParaRPr sz="2400">
              <a:solidFill>
                <a:schemeClr val="dk1"/>
              </a:solidFill>
            </a:endParaRPr>
          </a:p>
          <a:p>
            <a:pPr indent="-381000" lvl="0" marL="457200" marR="0" rtl="0" algn="l">
              <a:lnSpc>
                <a:spcPct val="115000"/>
              </a:lnSpc>
              <a:spcBef>
                <a:spcPts val="0"/>
              </a:spcBef>
              <a:spcAft>
                <a:spcPts val="0"/>
              </a:spcAft>
              <a:buClr>
                <a:schemeClr val="dk1"/>
              </a:buClr>
              <a:buSzPts val="2400"/>
              <a:buChar char="●"/>
            </a:pPr>
            <a:r>
              <a:rPr lang="en" sz="2400">
                <a:solidFill>
                  <a:schemeClr val="dk1"/>
                </a:solidFill>
              </a:rPr>
              <a:t>Notes</a:t>
            </a:r>
            <a:endParaRPr sz="2400">
              <a:solidFill>
                <a:schemeClr val="dk1"/>
              </a:solidFill>
            </a:endParaRPr>
          </a:p>
          <a:p>
            <a:pPr indent="-381000" lvl="0" marL="457200" marR="0" rtl="0" algn="l">
              <a:lnSpc>
                <a:spcPct val="115000"/>
              </a:lnSpc>
              <a:spcBef>
                <a:spcPts val="0"/>
              </a:spcBef>
              <a:spcAft>
                <a:spcPts val="0"/>
              </a:spcAft>
              <a:buClr>
                <a:schemeClr val="dk1"/>
              </a:buClr>
              <a:buSzPts val="2400"/>
              <a:buChar char="●"/>
            </a:pPr>
            <a:r>
              <a:rPr i="1" lang="en" sz="2400">
                <a:solidFill>
                  <a:schemeClr val="dk1"/>
                </a:solidFill>
              </a:rPr>
              <a:t>References for definition</a:t>
            </a:r>
            <a:endParaRPr i="1" sz="2400">
              <a:solidFill>
                <a:schemeClr val="dk1"/>
              </a:solidFill>
            </a:endParaRPr>
          </a:p>
          <a:p>
            <a:pPr indent="-381000" lvl="0" marL="457200" marR="0" rtl="0" algn="l">
              <a:lnSpc>
                <a:spcPct val="115000"/>
              </a:lnSpc>
              <a:spcBef>
                <a:spcPts val="0"/>
              </a:spcBef>
              <a:spcAft>
                <a:spcPts val="0"/>
              </a:spcAft>
              <a:buClr>
                <a:schemeClr val="dk1"/>
              </a:buClr>
              <a:buSzPts val="2400"/>
              <a:buChar char="●"/>
            </a:pPr>
            <a:r>
              <a:rPr i="1" lang="en" sz="2400">
                <a:solidFill>
                  <a:schemeClr val="dk1"/>
                </a:solidFill>
              </a:rPr>
              <a:t>Typical values (not exhaustive list)</a:t>
            </a:r>
            <a:endParaRPr i="1" sz="2400"/>
          </a:p>
        </p:txBody>
      </p:sp>
      <p:sp>
        <p:nvSpPr>
          <p:cNvPr id="129" name="Google Shape;129;p23"/>
          <p:cNvSpPr txBox="1"/>
          <p:nvPr/>
        </p:nvSpPr>
        <p:spPr>
          <a:xfrm>
            <a:off x="521300" y="4431075"/>
            <a:ext cx="7332900" cy="38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1" lang="en" sz="1800" u="none" cap="none" strike="noStrike">
                <a:solidFill>
                  <a:srgbClr val="000000"/>
                </a:solidFill>
                <a:latin typeface="Arial"/>
                <a:ea typeface="Arial"/>
                <a:cs typeface="Arial"/>
                <a:sym typeface="Arial"/>
              </a:rPr>
              <a:t>*Italics: information we haven’t come across in other SP projects</a:t>
            </a:r>
            <a:endParaRPr b="0" i="1" sz="18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